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2"/>
  </p:notesMasterIdLst>
  <p:sldIdLst>
    <p:sldId id="256" r:id="rId2"/>
    <p:sldId id="257" r:id="rId3"/>
    <p:sldId id="258" r:id="rId4"/>
    <p:sldId id="259" r:id="rId5"/>
    <p:sldId id="261" r:id="rId6"/>
    <p:sldId id="260" r:id="rId7"/>
    <p:sldId id="290" r:id="rId8"/>
    <p:sldId id="280" r:id="rId9"/>
    <p:sldId id="262" r:id="rId10"/>
    <p:sldId id="291" r:id="rId11"/>
    <p:sldId id="263" r:id="rId12"/>
    <p:sldId id="266" r:id="rId13"/>
    <p:sldId id="264" r:id="rId14"/>
    <p:sldId id="269" r:id="rId15"/>
    <p:sldId id="297" r:id="rId16"/>
    <p:sldId id="265" r:id="rId17"/>
    <p:sldId id="299" r:id="rId18"/>
    <p:sldId id="286" r:id="rId19"/>
    <p:sldId id="267" r:id="rId20"/>
    <p:sldId id="268" r:id="rId21"/>
    <p:sldId id="288" r:id="rId22"/>
    <p:sldId id="272" r:id="rId23"/>
    <p:sldId id="271" r:id="rId24"/>
    <p:sldId id="285" r:id="rId25"/>
    <p:sldId id="295" r:id="rId26"/>
    <p:sldId id="274" r:id="rId27"/>
    <p:sldId id="293" r:id="rId28"/>
    <p:sldId id="279" r:id="rId29"/>
    <p:sldId id="281" r:id="rId30"/>
    <p:sldId id="29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 clrIdx="0"/>
  <p:cmAuthor id="2" name="Y.Y.Y Y.Y.Y" initials="YY" lastIdx="2" clrIdx="1">
    <p:extLst>
      <p:ext uri="{19B8F6BF-5375-455C-9EA6-DF929625EA0E}">
        <p15:presenceInfo xmlns:p15="http://schemas.microsoft.com/office/powerpoint/2012/main" userId="123d415d90e9fb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3C785-E254-440C-A448-5A652547F251}" v="1935" dt="2020-07-20T03:35:40.471"/>
    <p1510:client id="{102494EE-CF0B-432A-9BE3-E2EAFD7B3ECA}" v="287" dt="2020-07-20T04:02:55.987"/>
    <p1510:client id="{2428F055-3DB7-6540-86CD-73D0F2927993}" v="2567" dt="2020-07-20T03:50:43.356"/>
    <p1510:client id="{8FBCEDA7-5A57-406A-A733-9762E36BC038}" v="391" dt="2020-07-19T22:09:12.1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9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5C874-F148-42BC-8A77-6582866C1E88}" type="datetimeFigureOut">
              <a:rPr lang="en-US" smtClean="0"/>
              <a:t>7/19/2020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E7795-1D9A-4068-80A0-D7E5D1BF4796}" type="slidenum">
              <a:rPr lang="en-US" smtClean="0"/>
              <a:t>‹#›</a:t>
            </a:fld>
            <a:endParaRPr lang="en-US"/>
          </a:p>
        </p:txBody>
      </p:sp>
    </p:spTree>
    <p:extLst>
      <p:ext uri="{BB962C8B-B14F-4D97-AF65-F5344CB8AC3E}">
        <p14:creationId xmlns:p14="http://schemas.microsoft.com/office/powerpoint/2010/main" val="45279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first slide</a:t>
            </a:r>
          </a:p>
          <a:p>
            <a:r>
              <a:rPr lang="en-US"/>
              <a:t>Chris</a:t>
            </a:r>
          </a:p>
        </p:txBody>
      </p:sp>
      <p:sp>
        <p:nvSpPr>
          <p:cNvPr id="4" name="Slide Number Placeholder 3"/>
          <p:cNvSpPr>
            <a:spLocks noGrp="1"/>
          </p:cNvSpPr>
          <p:nvPr>
            <p:ph type="sldNum" sz="quarter" idx="5"/>
          </p:nvPr>
        </p:nvSpPr>
        <p:spPr/>
        <p:txBody>
          <a:bodyPr/>
          <a:lstStyle/>
          <a:p>
            <a:fld id="{405E7795-1D9A-4068-80A0-D7E5D1BF4796}" type="slidenum">
              <a:rPr lang="en-US" smtClean="0"/>
              <a:t>1</a:t>
            </a:fld>
            <a:endParaRPr lang="en-US"/>
          </a:p>
        </p:txBody>
      </p:sp>
    </p:spTree>
    <p:extLst>
      <p:ext uri="{BB962C8B-B14F-4D97-AF65-F5344CB8AC3E}">
        <p14:creationId xmlns:p14="http://schemas.microsoft.com/office/powerpoint/2010/main" val="742033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10</a:t>
            </a:fld>
            <a:endParaRPr lang="en-US"/>
          </a:p>
        </p:txBody>
      </p:sp>
    </p:spTree>
    <p:extLst>
      <p:ext uri="{BB962C8B-B14F-4D97-AF65-F5344CB8AC3E}">
        <p14:creationId xmlns:p14="http://schemas.microsoft.com/office/powerpoint/2010/main" val="3150538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11</a:t>
            </a:fld>
            <a:endParaRPr lang="en-US"/>
          </a:p>
        </p:txBody>
      </p:sp>
    </p:spTree>
    <p:extLst>
      <p:ext uri="{BB962C8B-B14F-4D97-AF65-F5344CB8AC3E}">
        <p14:creationId xmlns:p14="http://schemas.microsoft.com/office/powerpoint/2010/main" val="415808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12</a:t>
            </a:fld>
            <a:endParaRPr lang="en-US"/>
          </a:p>
        </p:txBody>
      </p:sp>
    </p:spTree>
    <p:extLst>
      <p:ext uri="{BB962C8B-B14F-4D97-AF65-F5344CB8AC3E}">
        <p14:creationId xmlns:p14="http://schemas.microsoft.com/office/powerpoint/2010/main" val="199249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13</a:t>
            </a:fld>
            <a:endParaRPr lang="en-US"/>
          </a:p>
        </p:txBody>
      </p:sp>
    </p:spTree>
    <p:extLst>
      <p:ext uri="{BB962C8B-B14F-4D97-AF65-F5344CB8AC3E}">
        <p14:creationId xmlns:p14="http://schemas.microsoft.com/office/powerpoint/2010/main" val="4184685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14</a:t>
            </a:fld>
            <a:endParaRPr lang="en-US"/>
          </a:p>
        </p:txBody>
      </p:sp>
    </p:spTree>
    <p:extLst>
      <p:ext uri="{BB962C8B-B14F-4D97-AF65-F5344CB8AC3E}">
        <p14:creationId xmlns:p14="http://schemas.microsoft.com/office/powerpoint/2010/main" val="164725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 (Re-record)</a:t>
            </a:r>
          </a:p>
        </p:txBody>
      </p:sp>
      <p:sp>
        <p:nvSpPr>
          <p:cNvPr id="4" name="Slide Number Placeholder 3"/>
          <p:cNvSpPr>
            <a:spLocks noGrp="1"/>
          </p:cNvSpPr>
          <p:nvPr>
            <p:ph type="sldNum" sz="quarter" idx="5"/>
          </p:nvPr>
        </p:nvSpPr>
        <p:spPr/>
        <p:txBody>
          <a:bodyPr/>
          <a:lstStyle/>
          <a:p>
            <a:fld id="{405E7795-1D9A-4068-80A0-D7E5D1BF4796}" type="slidenum">
              <a:rPr lang="en-US" smtClean="0"/>
              <a:t>16</a:t>
            </a:fld>
            <a:endParaRPr lang="en-US"/>
          </a:p>
        </p:txBody>
      </p:sp>
    </p:spTree>
    <p:extLst>
      <p:ext uri="{BB962C8B-B14F-4D97-AF65-F5344CB8AC3E}">
        <p14:creationId xmlns:p14="http://schemas.microsoft.com/office/powerpoint/2010/main" val="2042036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 (Re-record)</a:t>
            </a:r>
          </a:p>
        </p:txBody>
      </p:sp>
      <p:sp>
        <p:nvSpPr>
          <p:cNvPr id="4" name="Slide Number Placeholder 3"/>
          <p:cNvSpPr>
            <a:spLocks noGrp="1"/>
          </p:cNvSpPr>
          <p:nvPr>
            <p:ph type="sldNum" sz="quarter" idx="5"/>
          </p:nvPr>
        </p:nvSpPr>
        <p:spPr/>
        <p:txBody>
          <a:bodyPr/>
          <a:lstStyle/>
          <a:p>
            <a:fld id="{405E7795-1D9A-4068-80A0-D7E5D1BF4796}" type="slidenum">
              <a:rPr lang="en-US" smtClean="0"/>
              <a:t>18</a:t>
            </a:fld>
            <a:endParaRPr lang="en-US"/>
          </a:p>
        </p:txBody>
      </p:sp>
    </p:spTree>
    <p:extLst>
      <p:ext uri="{BB962C8B-B14F-4D97-AF65-F5344CB8AC3E}">
        <p14:creationId xmlns:p14="http://schemas.microsoft.com/office/powerpoint/2010/main" val="1158925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a:t>
            </a:r>
          </a:p>
        </p:txBody>
      </p:sp>
      <p:sp>
        <p:nvSpPr>
          <p:cNvPr id="4" name="Slide Number Placeholder 3"/>
          <p:cNvSpPr>
            <a:spLocks noGrp="1"/>
          </p:cNvSpPr>
          <p:nvPr>
            <p:ph type="sldNum" sz="quarter" idx="5"/>
          </p:nvPr>
        </p:nvSpPr>
        <p:spPr/>
        <p:txBody>
          <a:bodyPr/>
          <a:lstStyle/>
          <a:p>
            <a:fld id="{405E7795-1D9A-4068-80A0-D7E5D1BF4796}" type="slidenum">
              <a:rPr lang="en-US" smtClean="0"/>
              <a:t>19</a:t>
            </a:fld>
            <a:endParaRPr lang="en-US"/>
          </a:p>
        </p:txBody>
      </p:sp>
    </p:spTree>
    <p:extLst>
      <p:ext uri="{BB962C8B-B14F-4D97-AF65-F5344CB8AC3E}">
        <p14:creationId xmlns:p14="http://schemas.microsoft.com/office/powerpoint/2010/main" val="397369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err="1">
                <a:cs typeface="Calibri"/>
              </a:rPr>
              <a:t>yanlin</a:t>
            </a:r>
            <a:endParaRPr lang="en-US" altLang="zh-CN" err="1">
              <a:cs typeface="Calibri"/>
            </a:endParaRPr>
          </a:p>
        </p:txBody>
      </p:sp>
      <p:sp>
        <p:nvSpPr>
          <p:cNvPr id="4" name="灯片编号占位符 3"/>
          <p:cNvSpPr>
            <a:spLocks noGrp="1"/>
          </p:cNvSpPr>
          <p:nvPr>
            <p:ph type="sldNum" sz="quarter" idx="5"/>
          </p:nvPr>
        </p:nvSpPr>
        <p:spPr/>
        <p:txBody>
          <a:bodyPr/>
          <a:lstStyle/>
          <a:p>
            <a:fld id="{405E7795-1D9A-4068-80A0-D7E5D1BF4796}" type="slidenum">
              <a:rPr lang="en-US" smtClean="0"/>
              <a:t>20</a:t>
            </a:fld>
            <a:endParaRPr lang="en-US"/>
          </a:p>
        </p:txBody>
      </p:sp>
    </p:spTree>
    <p:extLst>
      <p:ext uri="{BB962C8B-B14F-4D97-AF65-F5344CB8AC3E}">
        <p14:creationId xmlns:p14="http://schemas.microsoft.com/office/powerpoint/2010/main" val="3938203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a:t>
            </a:r>
          </a:p>
        </p:txBody>
      </p:sp>
      <p:sp>
        <p:nvSpPr>
          <p:cNvPr id="4" name="Slide Number Placeholder 3"/>
          <p:cNvSpPr>
            <a:spLocks noGrp="1"/>
          </p:cNvSpPr>
          <p:nvPr>
            <p:ph type="sldNum" sz="quarter" idx="5"/>
          </p:nvPr>
        </p:nvSpPr>
        <p:spPr/>
        <p:txBody>
          <a:bodyPr/>
          <a:lstStyle/>
          <a:p>
            <a:fld id="{405E7795-1D9A-4068-80A0-D7E5D1BF4796}" type="slidenum">
              <a:rPr lang="en-US" smtClean="0"/>
              <a:t>21</a:t>
            </a:fld>
            <a:endParaRPr lang="en-US"/>
          </a:p>
        </p:txBody>
      </p:sp>
    </p:spTree>
    <p:extLst>
      <p:ext uri="{BB962C8B-B14F-4D97-AF65-F5344CB8AC3E}">
        <p14:creationId xmlns:p14="http://schemas.microsoft.com/office/powerpoint/2010/main" val="354746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a:t>
            </a:r>
          </a:p>
          <a:p>
            <a:r>
              <a:rPr lang="en-US"/>
              <a:t>Moving onto some of the motivation that led to us deciding on this idea and ultimately moving forward into building it. Being avid gym goers we came to the conclusion that there was a lack of fulfilment in gym sessions due to the fact that you are going to the gym solo. That would be the singular greatest motivation to conceive and built this device. Not only will allow for the user to be safer but it now gives the user the ability to workout to exhaustion, particular on the bench press, without the need to worry about their safety being in jeopardy.</a:t>
            </a:r>
          </a:p>
        </p:txBody>
      </p:sp>
      <p:sp>
        <p:nvSpPr>
          <p:cNvPr id="4" name="Slide Number Placeholder 3"/>
          <p:cNvSpPr>
            <a:spLocks noGrp="1"/>
          </p:cNvSpPr>
          <p:nvPr>
            <p:ph type="sldNum" sz="quarter" idx="5"/>
          </p:nvPr>
        </p:nvSpPr>
        <p:spPr/>
        <p:txBody>
          <a:bodyPr/>
          <a:lstStyle/>
          <a:p>
            <a:fld id="{405E7795-1D9A-4068-80A0-D7E5D1BF4796}" type="slidenum">
              <a:rPr lang="en-US" smtClean="0"/>
              <a:t>2</a:t>
            </a:fld>
            <a:endParaRPr lang="en-US"/>
          </a:p>
        </p:txBody>
      </p:sp>
    </p:spTree>
    <p:extLst>
      <p:ext uri="{BB962C8B-B14F-4D97-AF65-F5344CB8AC3E}">
        <p14:creationId xmlns:p14="http://schemas.microsoft.com/office/powerpoint/2010/main" val="278506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22</a:t>
            </a:fld>
            <a:endParaRPr lang="en-US"/>
          </a:p>
        </p:txBody>
      </p:sp>
    </p:spTree>
    <p:extLst>
      <p:ext uri="{BB962C8B-B14F-4D97-AF65-F5344CB8AC3E}">
        <p14:creationId xmlns:p14="http://schemas.microsoft.com/office/powerpoint/2010/main" val="2407359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23</a:t>
            </a:fld>
            <a:endParaRPr lang="en-US"/>
          </a:p>
        </p:txBody>
      </p:sp>
    </p:spTree>
    <p:extLst>
      <p:ext uri="{BB962C8B-B14F-4D97-AF65-F5344CB8AC3E}">
        <p14:creationId xmlns:p14="http://schemas.microsoft.com/office/powerpoint/2010/main" val="2194227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05E7795-1D9A-4068-80A0-D7E5D1BF4796}" type="slidenum">
              <a:rPr lang="en-US" smtClean="0"/>
              <a:t>24</a:t>
            </a:fld>
            <a:endParaRPr lang="en-US"/>
          </a:p>
        </p:txBody>
      </p:sp>
    </p:spTree>
    <p:extLst>
      <p:ext uri="{BB962C8B-B14F-4D97-AF65-F5344CB8AC3E}">
        <p14:creationId xmlns:p14="http://schemas.microsoft.com/office/powerpoint/2010/main" val="4092601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05E7795-1D9A-4068-80A0-D7E5D1BF4796}" type="slidenum">
              <a:rPr lang="en-US" smtClean="0"/>
              <a:t>25</a:t>
            </a:fld>
            <a:endParaRPr lang="en-US"/>
          </a:p>
        </p:txBody>
      </p:sp>
    </p:spTree>
    <p:extLst>
      <p:ext uri="{BB962C8B-B14F-4D97-AF65-F5344CB8AC3E}">
        <p14:creationId xmlns:p14="http://schemas.microsoft.com/office/powerpoint/2010/main" val="4166942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05E7795-1D9A-4068-80A0-D7E5D1BF4796}" type="slidenum">
              <a:rPr lang="en-US" smtClean="0"/>
              <a:t>26</a:t>
            </a:fld>
            <a:endParaRPr lang="en-US"/>
          </a:p>
        </p:txBody>
      </p:sp>
    </p:spTree>
    <p:extLst>
      <p:ext uri="{BB962C8B-B14F-4D97-AF65-F5344CB8AC3E}">
        <p14:creationId xmlns:p14="http://schemas.microsoft.com/office/powerpoint/2010/main" val="2212482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cs typeface="Calibri"/>
              </a:rPr>
              <a:t>YANLIN</a:t>
            </a:r>
            <a:endParaRPr lang="en-US" altLang="zh-CN">
              <a:cs typeface="Calibri"/>
            </a:endParaRPr>
          </a:p>
        </p:txBody>
      </p:sp>
      <p:sp>
        <p:nvSpPr>
          <p:cNvPr id="4" name="灯片编号占位符 3"/>
          <p:cNvSpPr>
            <a:spLocks noGrp="1"/>
          </p:cNvSpPr>
          <p:nvPr>
            <p:ph type="sldNum" sz="quarter" idx="5"/>
          </p:nvPr>
        </p:nvSpPr>
        <p:spPr/>
        <p:txBody>
          <a:bodyPr/>
          <a:lstStyle/>
          <a:p>
            <a:fld id="{405E7795-1D9A-4068-80A0-D7E5D1BF4796}" type="slidenum">
              <a:rPr lang="en-US" smtClean="0"/>
              <a:t>28</a:t>
            </a:fld>
            <a:endParaRPr lang="en-US"/>
          </a:p>
        </p:txBody>
      </p:sp>
    </p:spTree>
    <p:extLst>
      <p:ext uri="{BB962C8B-B14F-4D97-AF65-F5344CB8AC3E}">
        <p14:creationId xmlns:p14="http://schemas.microsoft.com/office/powerpoint/2010/main" val="3585116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 can unless anybody else wants to</a:t>
            </a:r>
          </a:p>
        </p:txBody>
      </p:sp>
      <p:sp>
        <p:nvSpPr>
          <p:cNvPr id="4" name="Slide Number Placeholder 3"/>
          <p:cNvSpPr>
            <a:spLocks noGrp="1"/>
          </p:cNvSpPr>
          <p:nvPr>
            <p:ph type="sldNum" sz="quarter" idx="5"/>
          </p:nvPr>
        </p:nvSpPr>
        <p:spPr/>
        <p:txBody>
          <a:bodyPr/>
          <a:lstStyle/>
          <a:p>
            <a:fld id="{405E7795-1D9A-4068-80A0-D7E5D1BF4796}" type="slidenum">
              <a:rPr lang="en-US" smtClean="0"/>
              <a:t>29</a:t>
            </a:fld>
            <a:endParaRPr lang="en-US"/>
          </a:p>
        </p:txBody>
      </p:sp>
    </p:spTree>
    <p:extLst>
      <p:ext uri="{BB962C8B-B14F-4D97-AF65-F5344CB8AC3E}">
        <p14:creationId xmlns:p14="http://schemas.microsoft.com/office/powerpoint/2010/main" val="24939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a:t>
            </a:r>
          </a:p>
        </p:txBody>
      </p:sp>
      <p:sp>
        <p:nvSpPr>
          <p:cNvPr id="4" name="Slide Number Placeholder 3"/>
          <p:cNvSpPr>
            <a:spLocks noGrp="1"/>
          </p:cNvSpPr>
          <p:nvPr>
            <p:ph type="sldNum" sz="quarter" idx="5"/>
          </p:nvPr>
        </p:nvSpPr>
        <p:spPr/>
        <p:txBody>
          <a:bodyPr/>
          <a:lstStyle/>
          <a:p>
            <a:fld id="{405E7795-1D9A-4068-80A0-D7E5D1BF4796}" type="slidenum">
              <a:rPr lang="en-US" smtClean="0"/>
              <a:t>3</a:t>
            </a:fld>
            <a:endParaRPr lang="en-US"/>
          </a:p>
        </p:txBody>
      </p:sp>
    </p:spTree>
    <p:extLst>
      <p:ext uri="{BB962C8B-B14F-4D97-AF65-F5344CB8AC3E}">
        <p14:creationId xmlns:p14="http://schemas.microsoft.com/office/powerpoint/2010/main" val="313897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 (Re-record)</a:t>
            </a:r>
          </a:p>
        </p:txBody>
      </p:sp>
      <p:sp>
        <p:nvSpPr>
          <p:cNvPr id="4" name="Slide Number Placeholder 3"/>
          <p:cNvSpPr>
            <a:spLocks noGrp="1"/>
          </p:cNvSpPr>
          <p:nvPr>
            <p:ph type="sldNum" sz="quarter" idx="5"/>
          </p:nvPr>
        </p:nvSpPr>
        <p:spPr/>
        <p:txBody>
          <a:bodyPr/>
          <a:lstStyle/>
          <a:p>
            <a:fld id="{405E7795-1D9A-4068-80A0-D7E5D1BF4796}" type="slidenum">
              <a:rPr lang="en-US" smtClean="0"/>
              <a:t>4</a:t>
            </a:fld>
            <a:endParaRPr lang="en-US"/>
          </a:p>
        </p:txBody>
      </p:sp>
    </p:spTree>
    <p:extLst>
      <p:ext uri="{BB962C8B-B14F-4D97-AF65-F5344CB8AC3E}">
        <p14:creationId xmlns:p14="http://schemas.microsoft.com/office/powerpoint/2010/main" val="37604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cs typeface="Calibri"/>
              </a:rPr>
              <a:t>YANLIN</a:t>
            </a:r>
            <a:endParaRPr lang="en-US" altLang="zh-CN">
              <a:cs typeface="Calibri"/>
            </a:endParaRPr>
          </a:p>
        </p:txBody>
      </p:sp>
      <p:sp>
        <p:nvSpPr>
          <p:cNvPr id="4" name="灯片编号占位符 3"/>
          <p:cNvSpPr>
            <a:spLocks noGrp="1"/>
          </p:cNvSpPr>
          <p:nvPr>
            <p:ph type="sldNum" sz="quarter" idx="5"/>
          </p:nvPr>
        </p:nvSpPr>
        <p:spPr/>
        <p:txBody>
          <a:bodyPr/>
          <a:lstStyle/>
          <a:p>
            <a:fld id="{405E7795-1D9A-4068-80A0-D7E5D1BF4796}" type="slidenum">
              <a:rPr lang="en-US" smtClean="0"/>
              <a:t>5</a:t>
            </a:fld>
            <a:endParaRPr lang="en-US"/>
          </a:p>
        </p:txBody>
      </p:sp>
    </p:spTree>
    <p:extLst>
      <p:ext uri="{BB962C8B-B14F-4D97-AF65-F5344CB8AC3E}">
        <p14:creationId xmlns:p14="http://schemas.microsoft.com/office/powerpoint/2010/main" val="29431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6</a:t>
            </a:fld>
            <a:endParaRPr lang="en-US"/>
          </a:p>
        </p:txBody>
      </p:sp>
    </p:spTree>
    <p:extLst>
      <p:ext uri="{BB962C8B-B14F-4D97-AF65-F5344CB8AC3E}">
        <p14:creationId xmlns:p14="http://schemas.microsoft.com/office/powerpoint/2010/main" val="192401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7</a:t>
            </a:fld>
            <a:endParaRPr lang="en-US"/>
          </a:p>
        </p:txBody>
      </p:sp>
    </p:spTree>
    <p:extLst>
      <p:ext uri="{BB962C8B-B14F-4D97-AF65-F5344CB8AC3E}">
        <p14:creationId xmlns:p14="http://schemas.microsoft.com/office/powerpoint/2010/main" val="3098302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8</a:t>
            </a:fld>
            <a:endParaRPr lang="en-US"/>
          </a:p>
        </p:txBody>
      </p:sp>
    </p:spTree>
    <p:extLst>
      <p:ext uri="{BB962C8B-B14F-4D97-AF65-F5344CB8AC3E}">
        <p14:creationId xmlns:p14="http://schemas.microsoft.com/office/powerpoint/2010/main" val="240500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9</a:t>
            </a:fld>
            <a:endParaRPr lang="en-US"/>
          </a:p>
        </p:txBody>
      </p:sp>
    </p:spTree>
    <p:extLst>
      <p:ext uri="{BB962C8B-B14F-4D97-AF65-F5344CB8AC3E}">
        <p14:creationId xmlns:p14="http://schemas.microsoft.com/office/powerpoint/2010/main" val="921396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205F55-589C-4DD5-8760-048D4549476F}"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174450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05F55-589C-4DD5-8760-048D4549476F}"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311094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05F55-589C-4DD5-8760-048D4549476F}"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B9EE40C-B703-4831-BAD2-E24A0D4C8FD0}"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901111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7205F55-589C-4DD5-8760-048D4549476F}" type="datetimeFigureOut">
              <a:rPr lang="en-US" smtClean="0"/>
              <a:t>7/19/2020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449421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7205F55-589C-4DD5-8760-048D4549476F}" type="datetimeFigureOut">
              <a:rPr lang="en-US" smtClean="0"/>
              <a:t>7/19/2020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9EE40C-B703-4831-BAD2-E24A0D4C8FD0}"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883260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7205F55-589C-4DD5-8760-048D4549476F}" type="datetimeFigureOut">
              <a:rPr lang="en-US" smtClean="0"/>
              <a:t>7/19/2020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856489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05F55-589C-4DD5-8760-048D4549476F}"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4173545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05F55-589C-4DD5-8760-048D4549476F}"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2051001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05F55-589C-4DD5-8760-048D4549476F}"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3506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05F55-589C-4DD5-8760-048D4549476F}"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1318119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205F55-589C-4DD5-8760-048D4549476F}" type="datetimeFigureOut">
              <a:rPr lang="en-US" smtClean="0"/>
              <a:t>7/19/2020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151890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205F55-589C-4DD5-8760-048D4549476F}" type="datetimeFigureOut">
              <a:rPr lang="en-US" smtClean="0"/>
              <a:t>7/19/2020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3671988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205F55-589C-4DD5-8760-048D4549476F}" type="datetimeFigureOut">
              <a:rPr lang="en-US" smtClean="0"/>
              <a:t>7/19/2020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212163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05F55-589C-4DD5-8760-048D4549476F}" type="datetimeFigureOut">
              <a:rPr lang="en-US" smtClean="0"/>
              <a:t>7/19/2020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259715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05F55-589C-4DD5-8760-048D4549476F}" type="datetimeFigureOut">
              <a:rPr lang="en-US" smtClean="0"/>
              <a:t>7/19/2020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781758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05F55-589C-4DD5-8760-048D4549476F}" type="datetimeFigureOut">
              <a:rPr lang="en-US" smtClean="0"/>
              <a:t>7/19/2020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644824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7205F55-589C-4DD5-8760-048D4549476F}" type="datetimeFigureOut">
              <a:rPr lang="en-US" smtClean="0"/>
              <a:t>7/19/2020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B9EE40C-B703-4831-BAD2-E24A0D4C8FD0}" type="slidenum">
              <a:rPr lang="en-US" smtClean="0"/>
              <a:t>‹#›</a:t>
            </a:fld>
            <a:endParaRPr lang="en-US"/>
          </a:p>
        </p:txBody>
      </p:sp>
    </p:spTree>
    <p:extLst>
      <p:ext uri="{BB962C8B-B14F-4D97-AF65-F5344CB8AC3E}">
        <p14:creationId xmlns:p14="http://schemas.microsoft.com/office/powerpoint/2010/main" val="25958268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1E40-8175-4E84-8929-C00F03B3BC11}"/>
              </a:ext>
            </a:extLst>
          </p:cNvPr>
          <p:cNvSpPr>
            <a:spLocks noGrp="1"/>
          </p:cNvSpPr>
          <p:nvPr>
            <p:ph type="ctrTitle"/>
          </p:nvPr>
        </p:nvSpPr>
        <p:spPr>
          <a:xfrm>
            <a:off x="2589213" y="2953981"/>
            <a:ext cx="8915399" cy="1126283"/>
          </a:xfrm>
        </p:spPr>
        <p:txBody>
          <a:bodyPr/>
          <a:lstStyle/>
          <a:p>
            <a:r>
              <a:rPr lang="en-US"/>
              <a:t>Safety Automated Spotter</a:t>
            </a:r>
          </a:p>
        </p:txBody>
      </p:sp>
      <p:sp>
        <p:nvSpPr>
          <p:cNvPr id="3" name="Subtitle 2">
            <a:extLst>
              <a:ext uri="{FF2B5EF4-FFF2-40B4-BE49-F238E27FC236}">
                <a16:creationId xmlns:a16="http://schemas.microsoft.com/office/drawing/2014/main" id="{0947834A-D5D0-43CA-A466-5A1DA833D33F}"/>
              </a:ext>
            </a:extLst>
          </p:cNvPr>
          <p:cNvSpPr>
            <a:spLocks noGrp="1"/>
          </p:cNvSpPr>
          <p:nvPr>
            <p:ph type="subTitle" idx="1"/>
          </p:nvPr>
        </p:nvSpPr>
        <p:spPr>
          <a:xfrm>
            <a:off x="2589213" y="4349637"/>
            <a:ext cx="8915399" cy="1933467"/>
          </a:xfrm>
        </p:spPr>
        <p:txBody>
          <a:bodyPr>
            <a:normAutofit fontScale="40000" lnSpcReduction="20000"/>
          </a:bodyPr>
          <a:lstStyle/>
          <a:p>
            <a:pPr fontAlgn="base"/>
            <a:r>
              <a:rPr lang="en-US" sz="5000" b="1"/>
              <a:t>Group 15</a:t>
            </a:r>
            <a:r>
              <a:rPr lang="en-US" sz="5000"/>
              <a:t> </a:t>
            </a:r>
          </a:p>
          <a:p>
            <a:pPr fontAlgn="base"/>
            <a:r>
              <a:rPr lang="en-US" sz="5000" err="1"/>
              <a:t>Yanlin</a:t>
            </a:r>
            <a:r>
              <a:rPr lang="en-US" sz="5000"/>
              <a:t> Ye, E.E </a:t>
            </a:r>
          </a:p>
          <a:p>
            <a:pPr fontAlgn="base"/>
            <a:r>
              <a:rPr lang="en-US" sz="5000"/>
              <a:t>Chris </a:t>
            </a:r>
            <a:r>
              <a:rPr lang="en-US" sz="5000" err="1"/>
              <a:t>Weech</a:t>
            </a:r>
            <a:r>
              <a:rPr lang="en-US" sz="5000"/>
              <a:t>, E.E </a:t>
            </a:r>
          </a:p>
          <a:p>
            <a:pPr fontAlgn="base"/>
            <a:r>
              <a:rPr lang="en-US" sz="5000"/>
              <a:t>Aaron Larson, E.E </a:t>
            </a:r>
          </a:p>
          <a:p>
            <a:pPr fontAlgn="base"/>
            <a:r>
              <a:rPr lang="en-US" sz="5000"/>
              <a:t>Angel Morfa, </a:t>
            </a:r>
            <a:r>
              <a:rPr lang="en-US" sz="5000" err="1"/>
              <a:t>Cp.E</a:t>
            </a:r>
            <a:r>
              <a:rPr lang="en-US" sz="5000"/>
              <a:t> </a:t>
            </a:r>
          </a:p>
          <a:p>
            <a:endParaRPr lang="en-US"/>
          </a:p>
        </p:txBody>
      </p:sp>
      <p:pic>
        <p:nvPicPr>
          <p:cNvPr id="10" name="Audio 9">
            <a:hlinkClick r:id="" action="ppaction://media"/>
            <a:extLst>
              <a:ext uri="{FF2B5EF4-FFF2-40B4-BE49-F238E27FC236}">
                <a16:creationId xmlns:a16="http://schemas.microsoft.com/office/drawing/2014/main" id="{0D6AF7CD-0CC9-4BA5-85F5-3201C16C6B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7883368"/>
      </p:ext>
    </p:extLst>
  </p:cSld>
  <p:clrMapOvr>
    <a:masterClrMapping/>
  </p:clrMapOvr>
  <mc:AlternateContent xmlns:mc="http://schemas.openxmlformats.org/markup-compatibility/2006">
    <mc:Choice xmlns:p14="http://schemas.microsoft.com/office/powerpoint/2010/main" Requires="p14">
      <p:transition spd="slow" p14:dur="2000" advTm="10528"/>
    </mc:Choice>
    <mc:Fallback>
      <p:transition spd="slow" advTm="1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F3DA3-EB33-4E00-9233-760C4D250868}"/>
              </a:ext>
            </a:extLst>
          </p:cNvPr>
          <p:cNvSpPr>
            <a:spLocks noGrp="1"/>
          </p:cNvSpPr>
          <p:nvPr>
            <p:ph type="title"/>
          </p:nvPr>
        </p:nvSpPr>
        <p:spPr/>
        <p:txBody>
          <a:bodyPr/>
          <a:lstStyle/>
          <a:p>
            <a:r>
              <a:rPr lang="zh-CN" dirty="0">
                <a:ea typeface="+mj-lt"/>
                <a:cs typeface="+mj-lt"/>
              </a:rPr>
              <a:t>Linear Actuators</a:t>
            </a:r>
            <a:endParaRPr lang="zh-CN" dirty="0"/>
          </a:p>
        </p:txBody>
      </p:sp>
      <p:pic>
        <p:nvPicPr>
          <p:cNvPr id="4" name="图片 4" descr="图片包含 室内, 桌子, 白色, 玩具&#10;&#10;已生成极高可信度的说明">
            <a:extLst>
              <a:ext uri="{FF2B5EF4-FFF2-40B4-BE49-F238E27FC236}">
                <a16:creationId xmlns:a16="http://schemas.microsoft.com/office/drawing/2014/main" id="{CC28E835-6CC1-4E5E-AFB7-77F3E1E8E77C}"/>
              </a:ext>
            </a:extLst>
          </p:cNvPr>
          <p:cNvPicPr>
            <a:picLocks noGrp="1" noChangeAspect="1"/>
          </p:cNvPicPr>
          <p:nvPr>
            <p:ph idx="1"/>
          </p:nvPr>
        </p:nvPicPr>
        <p:blipFill>
          <a:blip r:embed="rId5"/>
          <a:stretch>
            <a:fillRect/>
          </a:stretch>
        </p:blipFill>
        <p:spPr>
          <a:xfrm>
            <a:off x="8277225" y="419100"/>
            <a:ext cx="3152775" cy="2971800"/>
          </a:xfrm>
        </p:spPr>
      </p:pic>
      <p:pic>
        <p:nvPicPr>
          <p:cNvPr id="5" name="图片 5" descr="图片包含 室内, 玩具, 乐高, 游戏机&#10;&#10;已生成极高可信度的说明">
            <a:extLst>
              <a:ext uri="{FF2B5EF4-FFF2-40B4-BE49-F238E27FC236}">
                <a16:creationId xmlns:a16="http://schemas.microsoft.com/office/drawing/2014/main" id="{511D9FF1-DBE5-4CC7-A397-A68A880FEA65}"/>
              </a:ext>
            </a:extLst>
          </p:cNvPr>
          <p:cNvPicPr>
            <a:picLocks noChangeAspect="1"/>
          </p:cNvPicPr>
          <p:nvPr/>
        </p:nvPicPr>
        <p:blipFill>
          <a:blip r:embed="rId6"/>
          <a:stretch>
            <a:fillRect/>
          </a:stretch>
        </p:blipFill>
        <p:spPr>
          <a:xfrm>
            <a:off x="8081065" y="4011950"/>
            <a:ext cx="2743200" cy="1355141"/>
          </a:xfrm>
          <a:prstGeom prst="rect">
            <a:avLst/>
          </a:prstGeom>
        </p:spPr>
      </p:pic>
      <p:sp>
        <p:nvSpPr>
          <p:cNvPr id="7" name="文本框 6">
            <a:extLst>
              <a:ext uri="{FF2B5EF4-FFF2-40B4-BE49-F238E27FC236}">
                <a16:creationId xmlns:a16="http://schemas.microsoft.com/office/drawing/2014/main" id="{F81C372C-7F16-4B4D-9F62-C6778B6AA2B2}"/>
              </a:ext>
            </a:extLst>
          </p:cNvPr>
          <p:cNvSpPr txBox="1"/>
          <p:nvPr/>
        </p:nvSpPr>
        <p:spPr>
          <a:xfrm>
            <a:off x="8389089" y="3490105"/>
            <a:ext cx="29290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1600">
                <a:ea typeface="+mn-lt"/>
                <a:cs typeface="+mn-lt"/>
              </a:rPr>
              <a:t>Skew driven linear actuator</a:t>
            </a:r>
            <a:endParaRPr lang="zh-CN" sz="1600"/>
          </a:p>
        </p:txBody>
      </p:sp>
      <p:sp>
        <p:nvSpPr>
          <p:cNvPr id="8" name="文本框 7">
            <a:extLst>
              <a:ext uri="{FF2B5EF4-FFF2-40B4-BE49-F238E27FC236}">
                <a16:creationId xmlns:a16="http://schemas.microsoft.com/office/drawing/2014/main" id="{C89AB9B6-580F-4F44-9B56-417CF7EADC09}"/>
              </a:ext>
            </a:extLst>
          </p:cNvPr>
          <p:cNvSpPr txBox="1"/>
          <p:nvPr/>
        </p:nvSpPr>
        <p:spPr>
          <a:xfrm>
            <a:off x="8081065" y="549785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1600">
                <a:ea typeface="+mn-lt"/>
                <a:cs typeface="+mn-lt"/>
              </a:rPr>
              <a:t>Belt driven linear actuator</a:t>
            </a:r>
            <a:endParaRPr lang="zh-CN" sz="1600"/>
          </a:p>
        </p:txBody>
      </p:sp>
      <p:sp>
        <p:nvSpPr>
          <p:cNvPr id="10" name="Content Placeholder 2">
            <a:extLst>
              <a:ext uri="{FF2B5EF4-FFF2-40B4-BE49-F238E27FC236}">
                <a16:creationId xmlns:a16="http://schemas.microsoft.com/office/drawing/2014/main" id="{066FD384-BF49-43F1-9708-96D3F6040F46}"/>
              </a:ext>
            </a:extLst>
          </p:cNvPr>
          <p:cNvSpPr txBox="1">
            <a:spLocks/>
          </p:cNvSpPr>
          <p:nvPr/>
        </p:nvSpPr>
        <p:spPr>
          <a:xfrm>
            <a:off x="2363356" y="1905000"/>
            <a:ext cx="4516838"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t>Hydraulic vs. Electric</a:t>
            </a:r>
          </a:p>
          <a:p>
            <a:pPr lvl="1"/>
            <a:r>
              <a:rPr lang="en-US"/>
              <a:t>We chose electric for mobility</a:t>
            </a:r>
          </a:p>
          <a:p>
            <a:pPr lvl="1"/>
            <a:r>
              <a:rPr lang="en-US"/>
              <a:t>Electric was more accessible </a:t>
            </a:r>
          </a:p>
          <a:p>
            <a:pPr lvl="1"/>
            <a:r>
              <a:rPr lang="en-US"/>
              <a:t>We didn’t have experience with hydraulic</a:t>
            </a:r>
          </a:p>
          <a:p>
            <a:r>
              <a:rPr lang="en-US"/>
              <a:t>Belt driven vs. Screw driven</a:t>
            </a:r>
          </a:p>
          <a:p>
            <a:pPr lvl="1"/>
            <a:r>
              <a:rPr lang="en-US"/>
              <a:t>Belt driven is fast, and usually used for conveyor belts</a:t>
            </a:r>
          </a:p>
          <a:p>
            <a:pPr lvl="1"/>
            <a:r>
              <a:rPr lang="en-US"/>
              <a:t>Screw driven is slower but can lift a lot more weight</a:t>
            </a:r>
          </a:p>
        </p:txBody>
      </p:sp>
      <p:pic>
        <p:nvPicPr>
          <p:cNvPr id="14" name="Audio 13">
            <a:hlinkClick r:id="" action="ppaction://media"/>
            <a:extLst>
              <a:ext uri="{FF2B5EF4-FFF2-40B4-BE49-F238E27FC236}">
                <a16:creationId xmlns:a16="http://schemas.microsoft.com/office/drawing/2014/main" id="{2DC7EE55-5BCC-42C6-AD07-92A9EA1D54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4047520"/>
      </p:ext>
    </p:extLst>
  </p:cSld>
  <p:clrMapOvr>
    <a:masterClrMapping/>
  </p:clrMapOvr>
  <mc:AlternateContent xmlns:mc="http://schemas.openxmlformats.org/markup-compatibility/2006">
    <mc:Choice xmlns:p14="http://schemas.microsoft.com/office/powerpoint/2010/main" Requires="p14">
      <p:transition spd="slow" p14:dur="2000" advTm="47176"/>
    </mc:Choice>
    <mc:Fallback>
      <p:transition spd="slow" advTm="47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C2C6-ED49-4C09-8C41-7EA74C11B6F9}"/>
              </a:ext>
            </a:extLst>
          </p:cNvPr>
          <p:cNvSpPr>
            <a:spLocks noGrp="1"/>
          </p:cNvSpPr>
          <p:nvPr>
            <p:ph type="title"/>
          </p:nvPr>
        </p:nvSpPr>
        <p:spPr/>
        <p:txBody>
          <a:bodyPr/>
          <a:lstStyle/>
          <a:p>
            <a:r>
              <a:rPr lang="en-US"/>
              <a:t>Linear Actuators</a:t>
            </a:r>
          </a:p>
        </p:txBody>
      </p:sp>
      <p:graphicFrame>
        <p:nvGraphicFramePr>
          <p:cNvPr id="8" name="Content Placeholder 7">
            <a:extLst>
              <a:ext uri="{FF2B5EF4-FFF2-40B4-BE49-F238E27FC236}">
                <a16:creationId xmlns:a16="http://schemas.microsoft.com/office/drawing/2014/main" id="{F8586F28-2379-46F5-87F3-CA0A431F13A9}"/>
              </a:ext>
            </a:extLst>
          </p:cNvPr>
          <p:cNvGraphicFramePr>
            <a:graphicFrameLocks noGrp="1"/>
          </p:cNvGraphicFramePr>
          <p:nvPr>
            <p:ph idx="1"/>
            <p:extLst>
              <p:ext uri="{D42A27DB-BD31-4B8C-83A1-F6EECF244321}">
                <p14:modId xmlns:p14="http://schemas.microsoft.com/office/powerpoint/2010/main" val="1943733706"/>
              </p:ext>
            </p:extLst>
          </p:nvPr>
        </p:nvGraphicFramePr>
        <p:xfrm>
          <a:off x="1030337" y="1344257"/>
          <a:ext cx="10387147" cy="5056543"/>
        </p:xfrm>
        <a:graphic>
          <a:graphicData uri="http://schemas.openxmlformats.org/drawingml/2006/table">
            <a:tbl>
              <a:tblPr firstRow="1" firstCol="1" bandRow="1">
                <a:tableStyleId>{5C22544A-7EE6-4342-B048-85BDC9FD1C3A}</a:tableStyleId>
              </a:tblPr>
              <a:tblGrid>
                <a:gridCol w="2181851">
                  <a:extLst>
                    <a:ext uri="{9D8B030D-6E8A-4147-A177-3AD203B41FA5}">
                      <a16:colId xmlns:a16="http://schemas.microsoft.com/office/drawing/2014/main" val="1904884701"/>
                    </a:ext>
                  </a:extLst>
                </a:gridCol>
                <a:gridCol w="2897191">
                  <a:extLst>
                    <a:ext uri="{9D8B030D-6E8A-4147-A177-3AD203B41FA5}">
                      <a16:colId xmlns:a16="http://schemas.microsoft.com/office/drawing/2014/main" val="2323846109"/>
                    </a:ext>
                  </a:extLst>
                </a:gridCol>
                <a:gridCol w="2633577">
                  <a:extLst>
                    <a:ext uri="{9D8B030D-6E8A-4147-A177-3AD203B41FA5}">
                      <a16:colId xmlns:a16="http://schemas.microsoft.com/office/drawing/2014/main" val="1034005568"/>
                    </a:ext>
                  </a:extLst>
                </a:gridCol>
                <a:gridCol w="2674528">
                  <a:extLst>
                    <a:ext uri="{9D8B030D-6E8A-4147-A177-3AD203B41FA5}">
                      <a16:colId xmlns:a16="http://schemas.microsoft.com/office/drawing/2014/main" val="3864153041"/>
                    </a:ext>
                  </a:extLst>
                </a:gridCol>
              </a:tblGrid>
              <a:tr h="486906">
                <a:tc>
                  <a:txBody>
                    <a:bodyPr/>
                    <a:lstStyle/>
                    <a:p>
                      <a:pPr algn="ctr">
                        <a:lnSpc>
                          <a:spcPct val="107000"/>
                        </a:lnSpc>
                        <a:spcAft>
                          <a:spcPts val="800"/>
                        </a:spcAft>
                      </a:pPr>
                      <a:r>
                        <a:rPr lang="en-US" sz="2400">
                          <a:effectLst/>
                        </a:rPr>
                        <a:t>Feature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LIN-ACHD-25-R1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FLS40L50005C7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FA-BH36-224-12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033163"/>
                  </a:ext>
                </a:extLst>
              </a:tr>
              <a:tr h="486906">
                <a:tc>
                  <a:txBody>
                    <a:bodyPr/>
                    <a:lstStyle/>
                    <a:p>
                      <a:pPr algn="ctr">
                        <a:lnSpc>
                          <a:spcPct val="107000"/>
                        </a:lnSpc>
                        <a:spcAft>
                          <a:spcPts val="800"/>
                        </a:spcAft>
                      </a:pPr>
                      <a:r>
                        <a:rPr lang="en-US" sz="2400">
                          <a:effectLst/>
                        </a:rPr>
                        <a:t>Manufacture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Windy Nation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FUYU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Frigelli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6875379"/>
                  </a:ext>
                </a:extLst>
              </a:tr>
              <a:tr h="650187">
                <a:tc>
                  <a:txBody>
                    <a:bodyPr/>
                    <a:lstStyle/>
                    <a:p>
                      <a:pPr algn="ctr">
                        <a:lnSpc>
                          <a:spcPct val="107000"/>
                        </a:lnSpc>
                        <a:spcAft>
                          <a:spcPts val="800"/>
                        </a:spcAft>
                      </a:pPr>
                      <a:r>
                        <a:rPr lang="en-US" sz="2400">
                          <a:effectLst/>
                        </a:rPr>
                        <a:t>Travel Distance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24in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19.685in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24in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5686884"/>
                  </a:ext>
                </a:extLst>
              </a:tr>
              <a:tr h="486906">
                <a:tc>
                  <a:txBody>
                    <a:bodyPr/>
                    <a:lstStyle/>
                    <a:p>
                      <a:pPr algn="ctr">
                        <a:lnSpc>
                          <a:spcPct val="107000"/>
                        </a:lnSpc>
                        <a:spcAft>
                          <a:spcPts val="800"/>
                        </a:spcAft>
                      </a:pPr>
                      <a:r>
                        <a:rPr lang="en-US" sz="2400">
                          <a:effectLst/>
                        </a:rPr>
                        <a:t>Top Speed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0.2in/sec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3.46in/sec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0.157 in/sec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9613144"/>
                  </a:ext>
                </a:extLst>
              </a:tr>
              <a:tr h="766536">
                <a:tc>
                  <a:txBody>
                    <a:bodyPr/>
                    <a:lstStyle/>
                    <a:p>
                      <a:pPr algn="ctr">
                        <a:lnSpc>
                          <a:spcPct val="107000"/>
                        </a:lnSpc>
                        <a:spcAft>
                          <a:spcPts val="800"/>
                        </a:spcAft>
                      </a:pPr>
                      <a:r>
                        <a:rPr lang="en-US" sz="2400">
                          <a:effectLst/>
                        </a:rPr>
                        <a:t>Supply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12V</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1.7V</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12V</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0933850"/>
                  </a:ext>
                </a:extLst>
              </a:tr>
              <a:tr h="790001">
                <a:tc>
                  <a:txBody>
                    <a:bodyPr/>
                    <a:lstStyle/>
                    <a:p>
                      <a:pPr algn="ctr">
                        <a:lnSpc>
                          <a:spcPct val="107000"/>
                        </a:lnSpc>
                        <a:spcAft>
                          <a:spcPts val="800"/>
                        </a:spcAft>
                      </a:pPr>
                      <a:r>
                        <a:rPr lang="en-US" sz="2400">
                          <a:effectLst/>
                        </a:rPr>
                        <a:t>Load Capacity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750lbs.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33.06lbs.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224lbs.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220102"/>
                  </a:ext>
                </a:extLst>
              </a:tr>
              <a:tr h="790001">
                <a:tc>
                  <a:txBody>
                    <a:bodyPr/>
                    <a:lstStyle/>
                    <a:p>
                      <a:pPr algn="ctr">
                        <a:lnSpc>
                          <a:spcPct val="107000"/>
                        </a:lnSpc>
                        <a:spcAft>
                          <a:spcPts val="800"/>
                        </a:spcAft>
                      </a:pPr>
                      <a:r>
                        <a:rPr lang="en-US" sz="2400">
                          <a:effectLst/>
                        </a:rPr>
                        <a:t>Max Current Draw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2.0A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1A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6875739"/>
                  </a:ext>
                </a:extLst>
              </a:tr>
              <a:tr h="486906">
                <a:tc>
                  <a:txBody>
                    <a:bodyPr/>
                    <a:lstStyle/>
                    <a:p>
                      <a:pPr algn="ctr">
                        <a:lnSpc>
                          <a:spcPct val="107000"/>
                        </a:lnSpc>
                        <a:spcAft>
                          <a:spcPts val="800"/>
                        </a:spcAft>
                      </a:pPr>
                      <a:r>
                        <a:rPr lang="en-US" sz="2400">
                          <a:effectLst/>
                        </a:rPr>
                        <a:t>Price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$169.99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$163.00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$185.00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6441442"/>
                  </a:ext>
                </a:extLst>
              </a:tr>
            </a:tbl>
          </a:graphicData>
        </a:graphic>
      </p:graphicFrame>
      <p:pic>
        <p:nvPicPr>
          <p:cNvPr id="4" name="Audio 3">
            <a:hlinkClick r:id="" action="ppaction://media"/>
            <a:extLst>
              <a:ext uri="{FF2B5EF4-FFF2-40B4-BE49-F238E27FC236}">
                <a16:creationId xmlns:a16="http://schemas.microsoft.com/office/drawing/2014/main" id="{9883E3C4-BEE1-42EE-AB6D-9B85173BCE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582158"/>
      </p:ext>
    </p:extLst>
  </p:cSld>
  <p:clrMapOvr>
    <a:masterClrMapping/>
  </p:clrMapOvr>
  <mc:AlternateContent xmlns:mc="http://schemas.openxmlformats.org/markup-compatibility/2006">
    <mc:Choice xmlns:p14="http://schemas.microsoft.com/office/powerpoint/2010/main" Requires="p14">
      <p:transition spd="slow" p14:dur="2000" advTm="32650"/>
    </mc:Choice>
    <mc:Fallback>
      <p:transition spd="slow" advTm="3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AD72B-3478-4845-A543-617A4BADE37F}"/>
              </a:ext>
            </a:extLst>
          </p:cNvPr>
          <p:cNvSpPr>
            <a:spLocks noGrp="1"/>
          </p:cNvSpPr>
          <p:nvPr>
            <p:ph type="title"/>
          </p:nvPr>
        </p:nvSpPr>
        <p:spPr/>
        <p:txBody>
          <a:bodyPr/>
          <a:lstStyle/>
          <a:p>
            <a:r>
              <a:rPr lang="en-US"/>
              <a:t>Step Motor Driver</a:t>
            </a:r>
          </a:p>
        </p:txBody>
      </p:sp>
      <p:sp>
        <p:nvSpPr>
          <p:cNvPr id="3" name="Content Placeholder 2">
            <a:extLst>
              <a:ext uri="{FF2B5EF4-FFF2-40B4-BE49-F238E27FC236}">
                <a16:creationId xmlns:a16="http://schemas.microsoft.com/office/drawing/2014/main" id="{B55B0C80-4501-4099-97FA-785901658242}"/>
              </a:ext>
            </a:extLst>
          </p:cNvPr>
          <p:cNvSpPr>
            <a:spLocks noGrp="1"/>
          </p:cNvSpPr>
          <p:nvPr>
            <p:ph idx="1"/>
          </p:nvPr>
        </p:nvSpPr>
        <p:spPr>
          <a:xfrm>
            <a:off x="2154206" y="1831759"/>
            <a:ext cx="4424147" cy="3777622"/>
          </a:xfrm>
        </p:spPr>
        <p:txBody>
          <a:bodyPr/>
          <a:lstStyle/>
          <a:p>
            <a:r>
              <a:rPr lang="en-US"/>
              <a:t>Step motors operate making a full continuous rotation from small incremental step rotations</a:t>
            </a:r>
          </a:p>
          <a:p>
            <a:r>
              <a:rPr lang="en-US"/>
              <a:t>Step motor drivers produce this specific pulsed signal</a:t>
            </a:r>
          </a:p>
          <a:p>
            <a:r>
              <a:rPr lang="en-US"/>
              <a:t>Communicate with the driver which signals the motor</a:t>
            </a:r>
          </a:p>
        </p:txBody>
      </p:sp>
      <p:pic>
        <p:nvPicPr>
          <p:cNvPr id="5" name="Audio 4">
            <a:hlinkClick r:id="" action="ppaction://media"/>
            <a:extLst>
              <a:ext uri="{FF2B5EF4-FFF2-40B4-BE49-F238E27FC236}">
                <a16:creationId xmlns:a16="http://schemas.microsoft.com/office/drawing/2014/main" id="{B729EDBD-F6CC-4D39-B3E2-262E4A20CB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3">
            <a:extLst>
              <a:ext uri="{FF2B5EF4-FFF2-40B4-BE49-F238E27FC236}">
                <a16:creationId xmlns:a16="http://schemas.microsoft.com/office/drawing/2014/main" id="{22DDDE8B-EDF5-49DF-A644-36460D562224}"/>
              </a:ext>
            </a:extLst>
          </p:cNvPr>
          <p:cNvPicPr>
            <a:picLocks noChangeAspect="1"/>
          </p:cNvPicPr>
          <p:nvPr/>
        </p:nvPicPr>
        <p:blipFill>
          <a:blip r:embed="rId6"/>
          <a:stretch>
            <a:fillRect/>
          </a:stretch>
        </p:blipFill>
        <p:spPr>
          <a:xfrm>
            <a:off x="6902293" y="1905000"/>
            <a:ext cx="3623255" cy="3528134"/>
          </a:xfrm>
          <a:prstGeom prst="rect">
            <a:avLst/>
          </a:prstGeom>
        </p:spPr>
      </p:pic>
    </p:spTree>
    <p:extLst>
      <p:ext uri="{BB962C8B-B14F-4D97-AF65-F5344CB8AC3E}">
        <p14:creationId xmlns:p14="http://schemas.microsoft.com/office/powerpoint/2010/main" val="217461630"/>
      </p:ext>
    </p:extLst>
  </p:cSld>
  <p:clrMapOvr>
    <a:masterClrMapping/>
  </p:clrMapOvr>
  <mc:AlternateContent xmlns:mc="http://schemas.openxmlformats.org/markup-compatibility/2006">
    <mc:Choice xmlns:p14="http://schemas.microsoft.com/office/powerpoint/2010/main" Requires="p14">
      <p:transition spd="slow" p14:dur="2000" advTm="30257"/>
    </mc:Choice>
    <mc:Fallback>
      <p:transition spd="slow" advTm="3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CE06-71C8-4018-92B7-31D062B6FE3B}"/>
              </a:ext>
            </a:extLst>
          </p:cNvPr>
          <p:cNvSpPr>
            <a:spLocks noGrp="1"/>
          </p:cNvSpPr>
          <p:nvPr>
            <p:ph type="title"/>
          </p:nvPr>
        </p:nvSpPr>
        <p:spPr>
          <a:xfrm>
            <a:off x="2325070" y="134583"/>
            <a:ext cx="8911687" cy="1280890"/>
          </a:xfrm>
        </p:spPr>
        <p:txBody>
          <a:bodyPr anchor="ctr"/>
          <a:lstStyle/>
          <a:p>
            <a:r>
              <a:rPr lang="en-US"/>
              <a:t>Laser Break System</a:t>
            </a:r>
          </a:p>
        </p:txBody>
      </p:sp>
      <p:pic>
        <p:nvPicPr>
          <p:cNvPr id="9" name="Audio 8">
            <a:hlinkClick r:id="" action="ppaction://media"/>
            <a:extLst>
              <a:ext uri="{FF2B5EF4-FFF2-40B4-BE49-F238E27FC236}">
                <a16:creationId xmlns:a16="http://schemas.microsoft.com/office/drawing/2014/main" id="{ACAEA632-B42A-4A57-B406-21F8BAE5E4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Content Placeholder 2">
            <a:extLst>
              <a:ext uri="{FF2B5EF4-FFF2-40B4-BE49-F238E27FC236}">
                <a16:creationId xmlns:a16="http://schemas.microsoft.com/office/drawing/2014/main" id="{568BD900-3759-4ABF-BD70-D364B18DCD66}"/>
              </a:ext>
            </a:extLst>
          </p:cNvPr>
          <p:cNvSpPr>
            <a:spLocks noGrp="1"/>
          </p:cNvSpPr>
          <p:nvPr>
            <p:ph idx="1"/>
          </p:nvPr>
        </p:nvSpPr>
        <p:spPr>
          <a:xfrm>
            <a:off x="2589212" y="1954575"/>
            <a:ext cx="5261697" cy="3956647"/>
          </a:xfrm>
        </p:spPr>
        <p:txBody>
          <a:bodyPr/>
          <a:lstStyle/>
          <a:p>
            <a:r>
              <a:rPr lang="en-US"/>
              <a:t>Consists of laser photodiode and a transimpedance amplifier or current to voltage converter.</a:t>
            </a:r>
          </a:p>
          <a:p>
            <a:r>
              <a:rPr lang="en-US"/>
              <a:t>When photodiode sees light the output of signal is high(3.3V) because the photons from the light cause the </a:t>
            </a:r>
            <a:r>
              <a:rPr lang="en-US" err="1"/>
              <a:t>pn</a:t>
            </a:r>
            <a:r>
              <a:rPr lang="en-US"/>
              <a:t> junction to flow current, creating a voltage over Rf.</a:t>
            </a:r>
          </a:p>
          <a:p>
            <a:r>
              <a:rPr lang="en-US"/>
              <a:t>The actuators continue to lower until the output of the amplifier is low. In our case we were able to shield the diode from ambient light to get down to about 0.2V</a:t>
            </a:r>
          </a:p>
        </p:txBody>
      </p:sp>
      <p:pic>
        <p:nvPicPr>
          <p:cNvPr id="4" name="Picture 3">
            <a:extLst>
              <a:ext uri="{FF2B5EF4-FFF2-40B4-BE49-F238E27FC236}">
                <a16:creationId xmlns:a16="http://schemas.microsoft.com/office/drawing/2014/main" id="{36D5BA7A-9D06-48DD-A7F5-1826C0AD721B}"/>
              </a:ext>
            </a:extLst>
          </p:cNvPr>
          <p:cNvPicPr>
            <a:picLocks noChangeAspect="1"/>
          </p:cNvPicPr>
          <p:nvPr/>
        </p:nvPicPr>
        <p:blipFill>
          <a:blip r:embed="rId6"/>
          <a:stretch>
            <a:fillRect/>
          </a:stretch>
        </p:blipFill>
        <p:spPr>
          <a:xfrm>
            <a:off x="5089558" y="1238240"/>
            <a:ext cx="6950042" cy="3956647"/>
          </a:xfrm>
          <a:prstGeom prst="rect">
            <a:avLst/>
          </a:prstGeom>
        </p:spPr>
      </p:pic>
    </p:spTree>
    <p:extLst>
      <p:ext uri="{BB962C8B-B14F-4D97-AF65-F5344CB8AC3E}">
        <p14:creationId xmlns:p14="http://schemas.microsoft.com/office/powerpoint/2010/main" val="3650883183"/>
      </p:ext>
    </p:extLst>
  </p:cSld>
  <p:clrMapOvr>
    <a:masterClrMapping/>
  </p:clrMapOvr>
  <mc:AlternateContent xmlns:mc="http://schemas.openxmlformats.org/markup-compatibility/2006">
    <mc:Choice xmlns:p14="http://schemas.microsoft.com/office/powerpoint/2010/main" Requires="p14">
      <p:transition spd="slow" p14:dur="2000" advTm="27980"/>
    </mc:Choice>
    <mc:Fallback>
      <p:transition spd="slow" advTm="27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1818"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02FB-39DC-49D8-926E-E4C6AB12B96D}"/>
              </a:ext>
            </a:extLst>
          </p:cNvPr>
          <p:cNvSpPr>
            <a:spLocks noGrp="1"/>
          </p:cNvSpPr>
          <p:nvPr>
            <p:ph type="title"/>
          </p:nvPr>
        </p:nvSpPr>
        <p:spPr/>
        <p:txBody>
          <a:bodyPr/>
          <a:lstStyle/>
          <a:p>
            <a:r>
              <a:rPr lang="en-US"/>
              <a:t>Photodetector</a:t>
            </a:r>
          </a:p>
        </p:txBody>
      </p:sp>
      <p:sp>
        <p:nvSpPr>
          <p:cNvPr id="6" name="文本框 5">
            <a:extLst>
              <a:ext uri="{FF2B5EF4-FFF2-40B4-BE49-F238E27FC236}">
                <a16:creationId xmlns:a16="http://schemas.microsoft.com/office/drawing/2014/main" id="{5C6AAF87-62DB-4E09-924F-4B8AF181BF1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tLang="zh-CN"/>
          </a:p>
        </p:txBody>
      </p:sp>
      <p:sp>
        <p:nvSpPr>
          <p:cNvPr id="4" name="Content Placeholder 3">
            <a:extLst>
              <a:ext uri="{FF2B5EF4-FFF2-40B4-BE49-F238E27FC236}">
                <a16:creationId xmlns:a16="http://schemas.microsoft.com/office/drawing/2014/main" id="{C2027A7C-1965-45B2-8EE1-24EAA3C5DAAA}"/>
              </a:ext>
            </a:extLst>
          </p:cNvPr>
          <p:cNvSpPr>
            <a:spLocks noGrp="1"/>
          </p:cNvSpPr>
          <p:nvPr>
            <p:ph idx="1"/>
          </p:nvPr>
        </p:nvSpPr>
        <p:spPr>
          <a:xfrm>
            <a:off x="2278494" y="1787371"/>
            <a:ext cx="8915400" cy="3777622"/>
          </a:xfrm>
        </p:spPr>
        <p:txBody>
          <a:bodyPr/>
          <a:lstStyle/>
          <a:p>
            <a:r>
              <a:rPr lang="en-US"/>
              <a:t>Photoresistor vs. Photodiode vs. Phototransistor</a:t>
            </a:r>
          </a:p>
          <a:p>
            <a:r>
              <a:rPr lang="en-US"/>
              <a:t>Response time </a:t>
            </a:r>
          </a:p>
          <a:p>
            <a:pPr lvl="1"/>
            <a:r>
              <a:rPr lang="en-US"/>
              <a:t>Diode vs. Transistor, number of junctions</a:t>
            </a:r>
          </a:p>
          <a:p>
            <a:r>
              <a:rPr lang="en-US"/>
              <a:t>Information presented is for a flash length experiment with photodetectors are in a voltage divider configuration </a:t>
            </a:r>
          </a:p>
          <a:p>
            <a:endParaRPr lang="en-US"/>
          </a:p>
        </p:txBody>
      </p:sp>
      <p:pic>
        <p:nvPicPr>
          <p:cNvPr id="5" name="Audio 4">
            <a:hlinkClick r:id="" action="ppaction://media"/>
            <a:extLst>
              <a:ext uri="{FF2B5EF4-FFF2-40B4-BE49-F238E27FC236}">
                <a16:creationId xmlns:a16="http://schemas.microsoft.com/office/drawing/2014/main" id="{E8630D32-A246-4B30-B13B-81AECBC63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graphicFrame>
        <p:nvGraphicFramePr>
          <p:cNvPr id="3" name="Table 7">
            <a:extLst>
              <a:ext uri="{FF2B5EF4-FFF2-40B4-BE49-F238E27FC236}">
                <a16:creationId xmlns:a16="http://schemas.microsoft.com/office/drawing/2014/main" id="{B6E6E49E-A9F3-467A-B5FF-0632A1EE53DE}"/>
              </a:ext>
            </a:extLst>
          </p:cNvPr>
          <p:cNvGraphicFramePr>
            <a:graphicFrameLocks noGrp="1"/>
          </p:cNvGraphicFramePr>
          <p:nvPr>
            <p:extLst>
              <p:ext uri="{D42A27DB-BD31-4B8C-83A1-F6EECF244321}">
                <p14:modId xmlns:p14="http://schemas.microsoft.com/office/powerpoint/2010/main" val="824156226"/>
              </p:ext>
            </p:extLst>
          </p:nvPr>
        </p:nvGraphicFramePr>
        <p:xfrm>
          <a:off x="1785506" y="3942081"/>
          <a:ext cx="8128000" cy="2184399"/>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935266009"/>
                    </a:ext>
                  </a:extLst>
                </a:gridCol>
                <a:gridCol w="2032000">
                  <a:extLst>
                    <a:ext uri="{9D8B030D-6E8A-4147-A177-3AD203B41FA5}">
                      <a16:colId xmlns:a16="http://schemas.microsoft.com/office/drawing/2014/main" val="4176979507"/>
                    </a:ext>
                  </a:extLst>
                </a:gridCol>
                <a:gridCol w="2032000">
                  <a:extLst>
                    <a:ext uri="{9D8B030D-6E8A-4147-A177-3AD203B41FA5}">
                      <a16:colId xmlns:a16="http://schemas.microsoft.com/office/drawing/2014/main" val="2462605714"/>
                    </a:ext>
                  </a:extLst>
                </a:gridCol>
                <a:gridCol w="2032000">
                  <a:extLst>
                    <a:ext uri="{9D8B030D-6E8A-4147-A177-3AD203B41FA5}">
                      <a16:colId xmlns:a16="http://schemas.microsoft.com/office/drawing/2014/main" val="4044802968"/>
                    </a:ext>
                  </a:extLst>
                </a:gridCol>
              </a:tblGrid>
              <a:tr h="370840">
                <a:tc>
                  <a:txBody>
                    <a:bodyPr/>
                    <a:lstStyle/>
                    <a:p>
                      <a:endParaRPr lang="en-US"/>
                    </a:p>
                  </a:txBody>
                  <a:tcPr>
                    <a:solidFill>
                      <a:schemeClr val="accent1"/>
                    </a:solidFill>
                  </a:tcPr>
                </a:tc>
                <a:tc>
                  <a:txBody>
                    <a:bodyPr/>
                    <a:lstStyle/>
                    <a:p>
                      <a:pPr algn="ctr"/>
                      <a:r>
                        <a:rPr lang="en-US"/>
                        <a:t>Photoresistor</a:t>
                      </a:r>
                    </a:p>
                  </a:txBody>
                  <a:tcPr/>
                </a:tc>
                <a:tc>
                  <a:txBody>
                    <a:bodyPr/>
                    <a:lstStyle/>
                    <a:p>
                      <a:pPr algn="ctr"/>
                      <a:r>
                        <a:rPr lang="en-US"/>
                        <a:t>Photodiode</a:t>
                      </a:r>
                    </a:p>
                  </a:txBody>
                  <a:tcPr>
                    <a:solidFill>
                      <a:schemeClr val="accent2"/>
                    </a:solidFill>
                  </a:tcPr>
                </a:tc>
                <a:tc>
                  <a:txBody>
                    <a:bodyPr/>
                    <a:lstStyle/>
                    <a:p>
                      <a:pPr algn="ctr"/>
                      <a:r>
                        <a:rPr lang="en-US"/>
                        <a:t>Phototransistor</a:t>
                      </a:r>
                    </a:p>
                  </a:txBody>
                  <a:tcPr/>
                </a:tc>
                <a:extLst>
                  <a:ext uri="{0D108BD9-81ED-4DB2-BD59-A6C34878D82A}">
                    <a16:rowId xmlns:a16="http://schemas.microsoft.com/office/drawing/2014/main" val="1066585278"/>
                  </a:ext>
                </a:extLst>
              </a:tr>
              <a:tr h="370840">
                <a:tc>
                  <a:txBody>
                    <a:bodyPr/>
                    <a:lstStyle/>
                    <a:p>
                      <a:r>
                        <a:rPr lang="en-US" b="1">
                          <a:solidFill>
                            <a:schemeClr val="bg1"/>
                          </a:solidFill>
                        </a:rPr>
                        <a:t>Response Time (Rise)</a:t>
                      </a:r>
                    </a:p>
                  </a:txBody>
                  <a:tcPr>
                    <a:solidFill>
                      <a:schemeClr val="accent1"/>
                    </a:solidFill>
                  </a:tcPr>
                </a:tc>
                <a:tc>
                  <a:txBody>
                    <a:bodyPr/>
                    <a:lstStyle/>
                    <a:p>
                      <a:pPr algn="ctr"/>
                      <a:r>
                        <a:rPr lang="en-US"/>
                        <a:t>5us</a:t>
                      </a:r>
                    </a:p>
                  </a:txBody>
                  <a:tcPr/>
                </a:tc>
                <a:tc>
                  <a:txBody>
                    <a:bodyPr/>
                    <a:lstStyle/>
                    <a:p>
                      <a:pPr algn="ctr"/>
                      <a:r>
                        <a:rPr lang="en-US"/>
                        <a:t>2us</a:t>
                      </a:r>
                    </a:p>
                  </a:txBody>
                  <a:tcPr>
                    <a:solidFill>
                      <a:schemeClr val="accent2"/>
                    </a:solidFill>
                  </a:tcPr>
                </a:tc>
                <a:tc>
                  <a:txBody>
                    <a:bodyPr/>
                    <a:lstStyle/>
                    <a:p>
                      <a:pPr algn="ctr"/>
                      <a:r>
                        <a:rPr lang="en-US"/>
                        <a:t>3us</a:t>
                      </a:r>
                    </a:p>
                  </a:txBody>
                  <a:tcPr/>
                </a:tc>
                <a:extLst>
                  <a:ext uri="{0D108BD9-81ED-4DB2-BD59-A6C34878D82A}">
                    <a16:rowId xmlns:a16="http://schemas.microsoft.com/office/drawing/2014/main" val="4006240344"/>
                  </a:ext>
                </a:extLst>
              </a:tr>
              <a:tr h="370840">
                <a:tc>
                  <a:txBody>
                    <a:bodyPr/>
                    <a:lstStyle/>
                    <a:p>
                      <a:r>
                        <a:rPr lang="en-US" b="1">
                          <a:solidFill>
                            <a:schemeClr val="bg1"/>
                          </a:solidFill>
                        </a:rPr>
                        <a:t>Response Time (Fall)</a:t>
                      </a:r>
                    </a:p>
                  </a:txBody>
                  <a:tcPr>
                    <a:solidFill>
                      <a:schemeClr val="accent1"/>
                    </a:solidFill>
                  </a:tcPr>
                </a:tc>
                <a:tc>
                  <a:txBody>
                    <a:bodyPr/>
                    <a:lstStyle/>
                    <a:p>
                      <a:pPr algn="ctr"/>
                      <a:r>
                        <a:rPr lang="en-US"/>
                        <a:t>10us</a:t>
                      </a:r>
                    </a:p>
                  </a:txBody>
                  <a:tcPr/>
                </a:tc>
                <a:tc>
                  <a:txBody>
                    <a:bodyPr/>
                    <a:lstStyle/>
                    <a:p>
                      <a:pPr algn="ctr"/>
                      <a:r>
                        <a:rPr lang="en-US"/>
                        <a:t>5us</a:t>
                      </a:r>
                    </a:p>
                  </a:txBody>
                  <a:tcPr>
                    <a:solidFill>
                      <a:schemeClr val="accent2"/>
                    </a:solidFill>
                  </a:tcPr>
                </a:tc>
                <a:tc>
                  <a:txBody>
                    <a:bodyPr/>
                    <a:lstStyle/>
                    <a:p>
                      <a:pPr algn="ctr"/>
                      <a:r>
                        <a:rPr lang="en-US"/>
                        <a:t>6us</a:t>
                      </a:r>
                    </a:p>
                  </a:txBody>
                  <a:tcPr/>
                </a:tc>
                <a:extLst>
                  <a:ext uri="{0D108BD9-81ED-4DB2-BD59-A6C34878D82A}">
                    <a16:rowId xmlns:a16="http://schemas.microsoft.com/office/drawing/2014/main" val="762753936"/>
                  </a:ext>
                </a:extLst>
              </a:tr>
              <a:tr h="533399">
                <a:tc>
                  <a:txBody>
                    <a:bodyPr/>
                    <a:lstStyle/>
                    <a:p>
                      <a:r>
                        <a:rPr lang="en-US" b="1">
                          <a:solidFill>
                            <a:schemeClr val="bg1"/>
                          </a:solidFill>
                        </a:rPr>
                        <a:t>P-N Junctions</a:t>
                      </a:r>
                    </a:p>
                  </a:txBody>
                  <a:tcPr>
                    <a:solidFill>
                      <a:schemeClr val="accent1"/>
                    </a:solidFill>
                  </a:tcPr>
                </a:tc>
                <a:tc>
                  <a:txBody>
                    <a:bodyPr/>
                    <a:lstStyle/>
                    <a:p>
                      <a:pPr algn="ctr"/>
                      <a:r>
                        <a:rPr lang="en-US"/>
                        <a:t>N/A</a:t>
                      </a:r>
                    </a:p>
                  </a:txBody>
                  <a:tcPr/>
                </a:tc>
                <a:tc>
                  <a:txBody>
                    <a:bodyPr/>
                    <a:lstStyle/>
                    <a:p>
                      <a:pPr algn="ctr"/>
                      <a:r>
                        <a:rPr lang="en-US"/>
                        <a:t>1</a:t>
                      </a:r>
                    </a:p>
                  </a:txBody>
                  <a:tcPr>
                    <a:solidFill>
                      <a:schemeClr val="accent2"/>
                    </a:solidFill>
                  </a:tcPr>
                </a:tc>
                <a:tc>
                  <a:txBody>
                    <a:bodyPr/>
                    <a:lstStyle/>
                    <a:p>
                      <a:pPr algn="ctr"/>
                      <a:r>
                        <a:rPr lang="en-US"/>
                        <a:t>2</a:t>
                      </a:r>
                    </a:p>
                  </a:txBody>
                  <a:tcPr/>
                </a:tc>
                <a:extLst>
                  <a:ext uri="{0D108BD9-81ED-4DB2-BD59-A6C34878D82A}">
                    <a16:rowId xmlns:a16="http://schemas.microsoft.com/office/drawing/2014/main" val="2073823588"/>
                  </a:ext>
                </a:extLst>
              </a:tr>
            </a:tbl>
          </a:graphicData>
        </a:graphic>
      </p:graphicFrame>
    </p:spTree>
    <p:extLst>
      <p:ext uri="{BB962C8B-B14F-4D97-AF65-F5344CB8AC3E}">
        <p14:creationId xmlns:p14="http://schemas.microsoft.com/office/powerpoint/2010/main" val="289890341"/>
      </p:ext>
    </p:extLst>
  </p:cSld>
  <p:clrMapOvr>
    <a:masterClrMapping/>
  </p:clrMapOvr>
  <mc:AlternateContent xmlns:mc="http://schemas.openxmlformats.org/markup-compatibility/2006">
    <mc:Choice xmlns:p14="http://schemas.microsoft.com/office/powerpoint/2010/main" Requires="p14">
      <p:transition spd="slow" p14:dur="2000" advTm="39657"/>
    </mc:Choice>
    <mc:Fallback>
      <p:transition spd="slow" advTm="39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66B8-F727-4455-818F-6C7693A7D5BE}"/>
              </a:ext>
            </a:extLst>
          </p:cNvPr>
          <p:cNvSpPr>
            <a:spLocks noGrp="1"/>
          </p:cNvSpPr>
          <p:nvPr>
            <p:ph type="title"/>
          </p:nvPr>
        </p:nvSpPr>
        <p:spPr/>
        <p:txBody>
          <a:bodyPr/>
          <a:lstStyle/>
          <a:p>
            <a:r>
              <a:rPr lang="en-US"/>
              <a:t>Photodiode</a:t>
            </a:r>
          </a:p>
        </p:txBody>
      </p:sp>
      <p:sp>
        <p:nvSpPr>
          <p:cNvPr id="3" name="Content Placeholder 2">
            <a:extLst>
              <a:ext uri="{FF2B5EF4-FFF2-40B4-BE49-F238E27FC236}">
                <a16:creationId xmlns:a16="http://schemas.microsoft.com/office/drawing/2014/main" id="{ACDB4A93-3EB4-482E-B039-8B4F66EE025B}"/>
              </a:ext>
            </a:extLst>
          </p:cNvPr>
          <p:cNvSpPr>
            <a:spLocks noGrp="1"/>
          </p:cNvSpPr>
          <p:nvPr>
            <p:ph idx="1"/>
          </p:nvPr>
        </p:nvSpPr>
        <p:spPr>
          <a:xfrm>
            <a:off x="2592925" y="1540189"/>
            <a:ext cx="8779370" cy="1389442"/>
          </a:xfrm>
        </p:spPr>
        <p:txBody>
          <a:bodyPr/>
          <a:lstStyle/>
          <a:p>
            <a:r>
              <a:rPr lang="en-US"/>
              <a:t>Surface area was the most important factor</a:t>
            </a:r>
          </a:p>
        </p:txBody>
      </p:sp>
      <p:graphicFrame>
        <p:nvGraphicFramePr>
          <p:cNvPr id="6" name="Table 5">
            <a:extLst>
              <a:ext uri="{FF2B5EF4-FFF2-40B4-BE49-F238E27FC236}">
                <a16:creationId xmlns:a16="http://schemas.microsoft.com/office/drawing/2014/main" id="{CDCC2F1B-D55A-46F2-A124-E0D2E385E63F}"/>
              </a:ext>
            </a:extLst>
          </p:cNvPr>
          <p:cNvGraphicFramePr>
            <a:graphicFrameLocks noGrp="1"/>
          </p:cNvGraphicFramePr>
          <p:nvPr>
            <p:extLst>
              <p:ext uri="{D42A27DB-BD31-4B8C-83A1-F6EECF244321}">
                <p14:modId xmlns:p14="http://schemas.microsoft.com/office/powerpoint/2010/main" val="2181558148"/>
              </p:ext>
            </p:extLst>
          </p:nvPr>
        </p:nvGraphicFramePr>
        <p:xfrm>
          <a:off x="2460608" y="2339452"/>
          <a:ext cx="7917387" cy="3577954"/>
        </p:xfrm>
        <a:graphic>
          <a:graphicData uri="http://schemas.openxmlformats.org/drawingml/2006/table">
            <a:tbl>
              <a:tblPr firstRow="1" firstCol="1" bandRow="1">
                <a:tableStyleId>{5C22544A-7EE6-4342-B048-85BDC9FD1C3A}</a:tableStyleId>
              </a:tblPr>
              <a:tblGrid>
                <a:gridCol w="2102514">
                  <a:extLst>
                    <a:ext uri="{9D8B030D-6E8A-4147-A177-3AD203B41FA5}">
                      <a16:colId xmlns:a16="http://schemas.microsoft.com/office/drawing/2014/main" val="3176190004"/>
                    </a:ext>
                  </a:extLst>
                </a:gridCol>
                <a:gridCol w="1766657">
                  <a:extLst>
                    <a:ext uri="{9D8B030D-6E8A-4147-A177-3AD203B41FA5}">
                      <a16:colId xmlns:a16="http://schemas.microsoft.com/office/drawing/2014/main" val="1731928928"/>
                    </a:ext>
                  </a:extLst>
                </a:gridCol>
                <a:gridCol w="2121763">
                  <a:extLst>
                    <a:ext uri="{9D8B030D-6E8A-4147-A177-3AD203B41FA5}">
                      <a16:colId xmlns:a16="http://schemas.microsoft.com/office/drawing/2014/main" val="1727396926"/>
                    </a:ext>
                  </a:extLst>
                </a:gridCol>
                <a:gridCol w="1926453">
                  <a:extLst>
                    <a:ext uri="{9D8B030D-6E8A-4147-A177-3AD203B41FA5}">
                      <a16:colId xmlns:a16="http://schemas.microsoft.com/office/drawing/2014/main" val="995277993"/>
                    </a:ext>
                  </a:extLst>
                </a:gridCol>
              </a:tblGrid>
              <a:tr h="305150">
                <a:tc>
                  <a:txBody>
                    <a:bodyPr/>
                    <a:lstStyle/>
                    <a:p>
                      <a:pPr marL="0" marR="0" algn="ctr">
                        <a:lnSpc>
                          <a:spcPct val="107000"/>
                        </a:lnSpc>
                        <a:spcBef>
                          <a:spcPts val="0"/>
                        </a:spcBef>
                        <a:spcAft>
                          <a:spcPts val="800"/>
                        </a:spcAft>
                      </a:pPr>
                      <a:r>
                        <a:rPr lang="en-US" sz="1800">
                          <a:effectLst/>
                        </a:rPr>
                        <a:t>Feature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SFH 2201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ADPD2140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PDB-C160SM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6634798"/>
                  </a:ext>
                </a:extLst>
              </a:tr>
              <a:tr h="360550">
                <a:tc>
                  <a:txBody>
                    <a:bodyPr/>
                    <a:lstStyle/>
                    <a:p>
                      <a:pPr marL="0" marR="0" algn="ctr">
                        <a:lnSpc>
                          <a:spcPct val="107000"/>
                        </a:lnSpc>
                        <a:spcBef>
                          <a:spcPts val="0"/>
                        </a:spcBef>
                        <a:spcAft>
                          <a:spcPts val="800"/>
                        </a:spcAft>
                      </a:pPr>
                      <a:r>
                        <a:rPr lang="en-US" sz="1800">
                          <a:effectLst/>
                        </a:rPr>
                        <a:t>Manufacture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Osram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Analog Devices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Luna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0306532"/>
                  </a:ext>
                </a:extLst>
              </a:tr>
              <a:tr h="627012">
                <a:tc>
                  <a:txBody>
                    <a:bodyPr/>
                    <a:lstStyle/>
                    <a:p>
                      <a:pPr marL="0" marR="0" algn="ctr">
                        <a:lnSpc>
                          <a:spcPct val="107000"/>
                        </a:lnSpc>
                        <a:spcBef>
                          <a:spcPts val="0"/>
                        </a:spcBef>
                        <a:spcAft>
                          <a:spcPts val="800"/>
                        </a:spcAft>
                      </a:pPr>
                      <a:r>
                        <a:rPr lang="en-US" sz="1800">
                          <a:effectLst/>
                        </a:rPr>
                        <a:t>Photo Sensitive Area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8.12mm</a:t>
                      </a:r>
                      <a:r>
                        <a:rPr lang="en-US" sz="1800" baseline="300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0.31mm</a:t>
                      </a:r>
                      <a:r>
                        <a:rPr lang="en-US" sz="1800" baseline="300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7.02mm</a:t>
                      </a:r>
                      <a:r>
                        <a:rPr lang="en-US" sz="1800" baseline="300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5593160"/>
                  </a:ext>
                </a:extLst>
              </a:tr>
              <a:tr h="380784">
                <a:tc>
                  <a:txBody>
                    <a:bodyPr/>
                    <a:lstStyle/>
                    <a:p>
                      <a:pPr marL="0" marR="0" algn="ctr">
                        <a:lnSpc>
                          <a:spcPct val="107000"/>
                        </a:lnSpc>
                        <a:spcBef>
                          <a:spcPts val="0"/>
                        </a:spcBef>
                        <a:spcAft>
                          <a:spcPts val="800"/>
                        </a:spcAft>
                      </a:pPr>
                      <a:r>
                        <a:rPr lang="en-US" sz="1800">
                          <a:effectLst/>
                        </a:rPr>
                        <a:t>Dark Current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1nA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1.74pA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2nA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9782901"/>
                  </a:ext>
                </a:extLst>
              </a:tr>
              <a:tr h="403899">
                <a:tc>
                  <a:txBody>
                    <a:bodyPr/>
                    <a:lstStyle/>
                    <a:p>
                      <a:pPr marL="0" marR="0" algn="ctr">
                        <a:lnSpc>
                          <a:spcPct val="107000"/>
                        </a:lnSpc>
                        <a:spcBef>
                          <a:spcPts val="0"/>
                        </a:spcBef>
                        <a:spcAft>
                          <a:spcPts val="800"/>
                        </a:spcAft>
                      </a:pPr>
                      <a:r>
                        <a:rPr lang="en-US" sz="1800">
                          <a:effectLst/>
                        </a:rPr>
                        <a:t>Photocurrent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13uA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80uA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1945544"/>
                  </a:ext>
                </a:extLst>
              </a:tr>
              <a:tr h="382625">
                <a:tc>
                  <a:txBody>
                    <a:bodyPr/>
                    <a:lstStyle/>
                    <a:p>
                      <a:pPr marL="0" marR="0" algn="ctr">
                        <a:lnSpc>
                          <a:spcPct val="107000"/>
                        </a:lnSpc>
                        <a:spcBef>
                          <a:spcPts val="0"/>
                        </a:spcBef>
                        <a:spcAft>
                          <a:spcPts val="800"/>
                        </a:spcAft>
                      </a:pPr>
                      <a:r>
                        <a:rPr lang="en-US" sz="1800">
                          <a:effectLst/>
                        </a:rPr>
                        <a:t>Reverse Voltage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16V</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8V</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32V</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0798020"/>
                  </a:ext>
                </a:extLst>
              </a:tr>
              <a:tr h="398464">
                <a:tc>
                  <a:txBody>
                    <a:bodyPr/>
                    <a:lstStyle/>
                    <a:p>
                      <a:pPr marL="0" marR="0" algn="ctr">
                        <a:lnSpc>
                          <a:spcPct val="107000"/>
                        </a:lnSpc>
                        <a:spcBef>
                          <a:spcPts val="0"/>
                        </a:spcBef>
                        <a:spcAft>
                          <a:spcPts val="800"/>
                        </a:spcAft>
                      </a:pPr>
                      <a:r>
                        <a:rPr lang="en-US" sz="1800">
                          <a:effectLst/>
                        </a:rPr>
                        <a:t>Peak Wavelength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950nm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850nm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850nm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1647992"/>
                  </a:ext>
                </a:extLst>
              </a:tr>
              <a:tr h="376864">
                <a:tc>
                  <a:txBody>
                    <a:bodyPr/>
                    <a:lstStyle/>
                    <a:p>
                      <a:pPr marL="0" marR="0" algn="ctr">
                        <a:lnSpc>
                          <a:spcPct val="107000"/>
                        </a:lnSpc>
                        <a:spcBef>
                          <a:spcPts val="0"/>
                        </a:spcBef>
                        <a:spcAft>
                          <a:spcPts val="800"/>
                        </a:spcAft>
                      </a:pPr>
                      <a:r>
                        <a:rPr lang="en-US" sz="1800">
                          <a:effectLst/>
                        </a:rPr>
                        <a:t>Response Time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40nS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227nS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20nS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5943360"/>
                  </a:ext>
                </a:extLst>
              </a:tr>
              <a:tr h="342606">
                <a:tc>
                  <a:txBody>
                    <a:bodyPr/>
                    <a:lstStyle/>
                    <a:p>
                      <a:pPr marL="0" marR="0" algn="ctr">
                        <a:lnSpc>
                          <a:spcPct val="107000"/>
                        </a:lnSpc>
                        <a:spcBef>
                          <a:spcPts val="0"/>
                        </a:spcBef>
                        <a:spcAft>
                          <a:spcPts val="800"/>
                        </a:spcAft>
                      </a:pPr>
                      <a:r>
                        <a:rPr lang="en-US" sz="1800">
                          <a:effectLst/>
                        </a:rPr>
                        <a:t>Price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$1.38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$4.85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$4.71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3356812"/>
                  </a:ext>
                </a:extLst>
              </a:tr>
            </a:tbl>
          </a:graphicData>
        </a:graphic>
      </p:graphicFrame>
      <p:sp>
        <p:nvSpPr>
          <p:cNvPr id="7" name="Rectangle 6">
            <a:extLst>
              <a:ext uri="{FF2B5EF4-FFF2-40B4-BE49-F238E27FC236}">
                <a16:creationId xmlns:a16="http://schemas.microsoft.com/office/drawing/2014/main" id="{6142A00A-AB83-4C97-AF14-391D3B80AED0}"/>
              </a:ext>
            </a:extLst>
          </p:cNvPr>
          <p:cNvSpPr/>
          <p:nvPr/>
        </p:nvSpPr>
        <p:spPr>
          <a:xfrm>
            <a:off x="4740676" y="2431256"/>
            <a:ext cx="1355324" cy="3486150"/>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355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0A30-6A10-4EF0-9DF5-4497A9F78B92}"/>
              </a:ext>
            </a:extLst>
          </p:cNvPr>
          <p:cNvSpPr>
            <a:spLocks noGrp="1"/>
          </p:cNvSpPr>
          <p:nvPr>
            <p:ph type="title"/>
          </p:nvPr>
        </p:nvSpPr>
        <p:spPr>
          <a:xfrm>
            <a:off x="1888434" y="537846"/>
            <a:ext cx="8911687" cy="1280890"/>
          </a:xfrm>
        </p:spPr>
        <p:txBody>
          <a:bodyPr/>
          <a:lstStyle/>
          <a:p>
            <a:pPr algn="ctr"/>
            <a:r>
              <a:rPr lang="en-US"/>
              <a:t>Power Supply (Actuators)</a:t>
            </a:r>
          </a:p>
        </p:txBody>
      </p:sp>
      <p:graphicFrame>
        <p:nvGraphicFramePr>
          <p:cNvPr id="4" name="Content Placeholder 3">
            <a:extLst>
              <a:ext uri="{FF2B5EF4-FFF2-40B4-BE49-F238E27FC236}">
                <a16:creationId xmlns:a16="http://schemas.microsoft.com/office/drawing/2014/main" id="{9C22EDF3-82DA-4CCB-8CD4-F5795112AC8B}"/>
              </a:ext>
            </a:extLst>
          </p:cNvPr>
          <p:cNvGraphicFramePr>
            <a:graphicFrameLocks noGrp="1"/>
          </p:cNvGraphicFramePr>
          <p:nvPr>
            <p:ph idx="1"/>
            <p:extLst>
              <p:ext uri="{D42A27DB-BD31-4B8C-83A1-F6EECF244321}">
                <p14:modId xmlns:p14="http://schemas.microsoft.com/office/powerpoint/2010/main" val="3980082731"/>
              </p:ext>
            </p:extLst>
          </p:nvPr>
        </p:nvGraphicFramePr>
        <p:xfrm>
          <a:off x="961841" y="1320664"/>
          <a:ext cx="10809954" cy="5331685"/>
        </p:xfrm>
        <a:graphic>
          <a:graphicData uri="http://schemas.openxmlformats.org/drawingml/2006/table">
            <a:tbl>
              <a:tblPr firstRow="1" firstCol="1" bandRow="1">
                <a:tableStyleId>{5C22544A-7EE6-4342-B048-85BDC9FD1C3A}</a:tableStyleId>
              </a:tblPr>
              <a:tblGrid>
                <a:gridCol w="3105901">
                  <a:extLst>
                    <a:ext uri="{9D8B030D-6E8A-4147-A177-3AD203B41FA5}">
                      <a16:colId xmlns:a16="http://schemas.microsoft.com/office/drawing/2014/main" val="1464912239"/>
                    </a:ext>
                  </a:extLst>
                </a:gridCol>
                <a:gridCol w="2339543">
                  <a:extLst>
                    <a:ext uri="{9D8B030D-6E8A-4147-A177-3AD203B41FA5}">
                      <a16:colId xmlns:a16="http://schemas.microsoft.com/office/drawing/2014/main" val="1673628439"/>
                    </a:ext>
                  </a:extLst>
                </a:gridCol>
                <a:gridCol w="2835274">
                  <a:extLst>
                    <a:ext uri="{9D8B030D-6E8A-4147-A177-3AD203B41FA5}">
                      <a16:colId xmlns:a16="http://schemas.microsoft.com/office/drawing/2014/main" val="1244113616"/>
                    </a:ext>
                  </a:extLst>
                </a:gridCol>
                <a:gridCol w="2529236">
                  <a:extLst>
                    <a:ext uri="{9D8B030D-6E8A-4147-A177-3AD203B41FA5}">
                      <a16:colId xmlns:a16="http://schemas.microsoft.com/office/drawing/2014/main" val="117024838"/>
                    </a:ext>
                  </a:extLst>
                </a:gridCol>
              </a:tblGrid>
              <a:tr h="431959">
                <a:tc>
                  <a:txBody>
                    <a:bodyPr/>
                    <a:lstStyle/>
                    <a:p>
                      <a:pPr algn="ctr">
                        <a:lnSpc>
                          <a:spcPct val="107000"/>
                        </a:lnSpc>
                        <a:spcAft>
                          <a:spcPts val="800"/>
                        </a:spcAft>
                      </a:pPr>
                      <a:r>
                        <a:rPr lang="en-US" sz="2400">
                          <a:effectLst/>
                        </a:rPr>
                        <a:t>Features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RS-35-12</a:t>
                      </a:r>
                    </a:p>
                  </a:txBody>
                  <a:tcPr marL="68580" marR="68580" marT="0" marB="0" anchor="ct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EAG-24-15</a:t>
                      </a:r>
                      <a:endParaRPr lang="en-US" sz="2400">
                        <a:effectLst/>
                        <a:latin typeface="Calibri"/>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tabLst>
                          <a:tab pos="361315" algn="l"/>
                        </a:tabLst>
                      </a:pPr>
                      <a:r>
                        <a:rPr lang="en-US" sz="2400">
                          <a:effectLst/>
                          <a:latin typeface="Calibri"/>
                          <a:ea typeface="Calibri" panose="020F0502020204030204" pitchFamily="34" charset="0"/>
                          <a:cs typeface="Times New Roman"/>
                        </a:rPr>
                        <a:t>RS-15-12</a:t>
                      </a:r>
                    </a:p>
                  </a:txBody>
                  <a:tcPr marL="68580" marR="68580" marT="0" marB="0" anchor="ctr"/>
                </a:tc>
                <a:extLst>
                  <a:ext uri="{0D108BD9-81ED-4DB2-BD59-A6C34878D82A}">
                    <a16:rowId xmlns:a16="http://schemas.microsoft.com/office/drawing/2014/main" val="4182903569"/>
                  </a:ext>
                </a:extLst>
              </a:tr>
              <a:tr h="1125863">
                <a:tc>
                  <a:txBody>
                    <a:bodyPr/>
                    <a:lstStyle/>
                    <a:p>
                      <a:pPr algn="ctr">
                        <a:lnSpc>
                          <a:spcPct val="107000"/>
                        </a:lnSpc>
                        <a:spcAft>
                          <a:spcPts val="800"/>
                        </a:spcAft>
                      </a:pPr>
                      <a:r>
                        <a:rPr lang="en-US" sz="2400">
                          <a:effectLst/>
                          <a:latin typeface="Calibri"/>
                          <a:ea typeface="Calibri" panose="020F0502020204030204" pitchFamily="34" charset="0"/>
                          <a:cs typeface="Times New Roman"/>
                        </a:rPr>
                        <a:t>Dimensions</a:t>
                      </a:r>
                    </a:p>
                  </a:txBody>
                  <a:tcPr marL="68580" marR="68580" marT="0" marB="0" anchor="ctr"/>
                </a:tc>
                <a:tc>
                  <a:txBody>
                    <a:bodyPr/>
                    <a:lstStyle/>
                    <a:p>
                      <a:pPr algn="ctr">
                        <a:lnSpc>
                          <a:spcPct val="107000"/>
                        </a:lnSpc>
                        <a:spcAft>
                          <a:spcPts val="800"/>
                        </a:spcAft>
                      </a:pPr>
                      <a:r>
                        <a:rPr lang="en-US" sz="2400">
                          <a:effectLst/>
                        </a:rPr>
                        <a:t>99.06mm x 81.79mm x 35.05mm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lvl="0" algn="ctr">
                        <a:lnSpc>
                          <a:spcPct val="107000"/>
                        </a:lnSpc>
                        <a:spcAft>
                          <a:spcPts val="800"/>
                        </a:spcAft>
                        <a:buNone/>
                      </a:pPr>
                      <a:r>
                        <a:rPr lang="en-US" sz="2400" b="0" i="0" u="none" strike="noStrike" noProof="0">
                          <a:effectLst/>
                          <a:latin typeface="Century Gothic"/>
                        </a:rPr>
                        <a:t>200mm x 99.06mm x 50.8mm</a:t>
                      </a:r>
                    </a:p>
                  </a:txBody>
                  <a:tcPr marL="68580" marR="68580" marT="0" marB="0" anchor="ctr">
                    <a:solidFill>
                      <a:schemeClr val="accent2"/>
                    </a:solidFill>
                  </a:tcPr>
                </a:tc>
                <a:tc>
                  <a:txBody>
                    <a:bodyPr/>
                    <a:lstStyle/>
                    <a:p>
                      <a:pPr algn="ctr">
                        <a:lnSpc>
                          <a:spcPct val="107000"/>
                        </a:lnSpc>
                        <a:spcAft>
                          <a:spcPts val="800"/>
                        </a:spcAft>
                      </a:pPr>
                      <a:r>
                        <a:rPr lang="en-US" sz="2400">
                          <a:effectLst/>
                        </a:rPr>
                        <a:t>62.48mm x 50.8mm x 27.94m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7307437"/>
                  </a:ext>
                </a:extLst>
              </a:tr>
              <a:tr h="431959">
                <a:tc>
                  <a:txBody>
                    <a:bodyPr/>
                    <a:lstStyle/>
                    <a:p>
                      <a:pPr algn="ctr">
                        <a:lnSpc>
                          <a:spcPct val="107000"/>
                        </a:lnSpc>
                        <a:spcAft>
                          <a:spcPts val="800"/>
                        </a:spcAft>
                      </a:pPr>
                      <a:r>
                        <a:rPr lang="en-US" sz="2400">
                          <a:effectLst/>
                        </a:rPr>
                        <a:t>Efficiency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84.5%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81%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4717377"/>
                  </a:ext>
                </a:extLst>
              </a:tr>
              <a:tr h="1125863">
                <a:tc>
                  <a:txBody>
                    <a:bodyPr/>
                    <a:lstStyle/>
                    <a:p>
                      <a:pPr algn="ctr">
                        <a:lnSpc>
                          <a:spcPct val="107000"/>
                        </a:lnSpc>
                        <a:spcAft>
                          <a:spcPts val="800"/>
                        </a:spcAft>
                      </a:pPr>
                      <a:r>
                        <a:rPr lang="en-US" sz="2400">
                          <a:effectLst/>
                          <a:latin typeface="Calibri"/>
                          <a:ea typeface="Calibri" panose="020F0502020204030204" pitchFamily="34" charset="0"/>
                          <a:cs typeface="Times New Roman"/>
                        </a:rPr>
                        <a:t>Fault Protection</a:t>
                      </a:r>
                    </a:p>
                  </a:txBody>
                  <a:tcPr marL="68580" marR="68580" marT="0" marB="0" anchor="ctr"/>
                </a:tc>
                <a:tc>
                  <a:txBody>
                    <a:bodyPr/>
                    <a:lstStyle/>
                    <a:p>
                      <a:pPr algn="ctr">
                        <a:lnSpc>
                          <a:spcPct val="107000"/>
                        </a:lnSpc>
                        <a:spcAft>
                          <a:spcPts val="800"/>
                        </a:spcAft>
                      </a:pPr>
                      <a:r>
                        <a:rPr lang="en-US" sz="2400">
                          <a:effectLst/>
                        </a:rPr>
                        <a:t>Short Circuit, Overload, Over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Short Circuit, Overload, Over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Short Circuit, Overload, Over Voltage/Temp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5403462"/>
                  </a:ext>
                </a:extLst>
              </a:tr>
              <a:tr h="431959">
                <a:tc>
                  <a:txBody>
                    <a:bodyPr/>
                    <a:lstStyle/>
                    <a:p>
                      <a:pPr algn="ctr">
                        <a:lnSpc>
                          <a:spcPct val="107000"/>
                        </a:lnSpc>
                        <a:spcAft>
                          <a:spcPts val="800"/>
                        </a:spcAft>
                      </a:pPr>
                      <a:r>
                        <a:rPr lang="en-US" sz="2400">
                          <a:effectLst/>
                        </a:rPr>
                        <a:t>Input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88-264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88-264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80-265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1362964"/>
                  </a:ext>
                </a:extLst>
              </a:tr>
              <a:tr h="431959">
                <a:tc>
                  <a:txBody>
                    <a:bodyPr/>
                    <a:lstStyle/>
                    <a:p>
                      <a:pPr algn="ctr">
                        <a:lnSpc>
                          <a:spcPct val="107000"/>
                        </a:lnSpc>
                        <a:spcAft>
                          <a:spcPts val="800"/>
                        </a:spcAft>
                      </a:pPr>
                      <a:r>
                        <a:rPr lang="en-US" sz="2400">
                          <a:effectLst/>
                        </a:rPr>
                        <a:t>Cost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$14.79</a:t>
                      </a:r>
                    </a:p>
                  </a:txBody>
                  <a:tcPr marL="68580" marR="68580" marT="0" marB="0" anchor="ctr"/>
                </a:tc>
                <a:tc>
                  <a:txBody>
                    <a:bodyPr/>
                    <a:lstStyle/>
                    <a:p>
                      <a:pPr algn="ctr">
                        <a:lnSpc>
                          <a:spcPct val="107000"/>
                        </a:lnSpc>
                        <a:spcAft>
                          <a:spcPts val="800"/>
                        </a:spcAft>
                      </a:pPr>
                      <a:r>
                        <a:rPr lang="en-US" sz="2400">
                          <a:effectLst/>
                        </a:rPr>
                        <a:t>$25.96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$7.80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2975409"/>
                  </a:ext>
                </a:extLst>
              </a:tr>
              <a:tr h="431959">
                <a:tc>
                  <a:txBody>
                    <a:bodyPr/>
                    <a:lstStyle/>
                    <a:p>
                      <a:pPr algn="ctr">
                        <a:lnSpc>
                          <a:spcPct val="107000"/>
                        </a:lnSpc>
                        <a:spcAft>
                          <a:spcPts val="800"/>
                        </a:spcAft>
                      </a:pPr>
                      <a:r>
                        <a:rPr lang="en-US" sz="2400">
                          <a:effectLst/>
                        </a:rPr>
                        <a:t>Output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12V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24V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12V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585061"/>
                  </a:ext>
                </a:extLst>
              </a:tr>
              <a:tr h="431959">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2400">
                          <a:effectLst/>
                          <a:latin typeface="Calibri"/>
                          <a:ea typeface="Calibri" panose="020F0502020204030204" pitchFamily="34" charset="0"/>
                          <a:cs typeface="Times New Roman"/>
                        </a:rPr>
                        <a:t>Output Current</a:t>
                      </a:r>
                    </a:p>
                  </a:txBody>
                  <a:tcPr marL="68580" marR="68580" marT="0" marB="0" anchor="ct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3A</a:t>
                      </a:r>
                    </a:p>
                  </a:txBody>
                  <a:tcPr marL="68580" marR="68580" marT="0" marB="0" anchor="ct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15A</a:t>
                      </a:r>
                      <a:endParaRPr lang="en-US" sz="2400">
                        <a:effectLst/>
                        <a:latin typeface="Calibri"/>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1.3A</a:t>
                      </a:r>
                    </a:p>
                  </a:txBody>
                  <a:tcPr marL="68580" marR="68580" marT="0" marB="0" anchor="ctr"/>
                </a:tc>
                <a:extLst>
                  <a:ext uri="{0D108BD9-81ED-4DB2-BD59-A6C34878D82A}">
                    <a16:rowId xmlns:a16="http://schemas.microsoft.com/office/drawing/2014/main" val="1033346291"/>
                  </a:ext>
                </a:extLst>
              </a:tr>
              <a:tr h="431959">
                <a:tc>
                  <a:txBody>
                    <a:bodyPr/>
                    <a:lstStyle/>
                    <a:p>
                      <a:pPr algn="ctr">
                        <a:lnSpc>
                          <a:spcPct val="107000"/>
                        </a:lnSpc>
                        <a:spcAft>
                          <a:spcPts val="800"/>
                        </a:spcAft>
                      </a:pPr>
                      <a:r>
                        <a:rPr lang="en-US" sz="2400">
                          <a:effectLst/>
                        </a:rPr>
                        <a:t>Output Power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36 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360W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15W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8790325"/>
                  </a:ext>
                </a:extLst>
              </a:tr>
            </a:tbl>
          </a:graphicData>
        </a:graphic>
      </p:graphicFrame>
      <p:pic>
        <p:nvPicPr>
          <p:cNvPr id="7" name="Audio 6">
            <a:hlinkClick r:id="" action="ppaction://media"/>
            <a:extLst>
              <a:ext uri="{FF2B5EF4-FFF2-40B4-BE49-F238E27FC236}">
                <a16:creationId xmlns:a16="http://schemas.microsoft.com/office/drawing/2014/main" id="{5D86390F-D5F0-4A73-81EA-EA05C67428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0988119"/>
      </p:ext>
    </p:extLst>
  </p:cSld>
  <p:clrMapOvr>
    <a:masterClrMapping/>
  </p:clrMapOvr>
  <mc:AlternateContent xmlns:mc="http://schemas.openxmlformats.org/markup-compatibility/2006">
    <mc:Choice xmlns:p14="http://schemas.microsoft.com/office/powerpoint/2010/main" Requires="p14">
      <p:transition spd="slow" p14:dur="2000" advTm="109690"/>
    </mc:Choice>
    <mc:Fallback>
      <p:transition spd="slow" advTm="10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E169-ABF5-489B-930F-C628C16B7C41}"/>
              </a:ext>
            </a:extLst>
          </p:cNvPr>
          <p:cNvSpPr>
            <a:spLocks noGrp="1"/>
          </p:cNvSpPr>
          <p:nvPr>
            <p:ph type="title"/>
          </p:nvPr>
        </p:nvSpPr>
        <p:spPr>
          <a:xfrm>
            <a:off x="1726651" y="323321"/>
            <a:ext cx="8911687" cy="1280890"/>
          </a:xfrm>
        </p:spPr>
        <p:txBody>
          <a:bodyPr/>
          <a:lstStyle/>
          <a:p>
            <a:pPr algn="ctr"/>
            <a:r>
              <a:rPr lang="en-US"/>
              <a:t>Power Supply (Raspberry Pi and Laser) </a:t>
            </a:r>
          </a:p>
        </p:txBody>
      </p:sp>
      <p:graphicFrame>
        <p:nvGraphicFramePr>
          <p:cNvPr id="5" name="Content Placeholder 3">
            <a:extLst>
              <a:ext uri="{FF2B5EF4-FFF2-40B4-BE49-F238E27FC236}">
                <a16:creationId xmlns:a16="http://schemas.microsoft.com/office/drawing/2014/main" id="{23492CCC-E760-4DFB-97C7-07414C4F2B67}"/>
              </a:ext>
            </a:extLst>
          </p:cNvPr>
          <p:cNvGraphicFramePr>
            <a:graphicFrameLocks noGrp="1"/>
          </p:cNvGraphicFramePr>
          <p:nvPr>
            <p:ph idx="1"/>
            <p:extLst>
              <p:ext uri="{D42A27DB-BD31-4B8C-83A1-F6EECF244321}">
                <p14:modId xmlns:p14="http://schemas.microsoft.com/office/powerpoint/2010/main" val="2623462580"/>
              </p:ext>
            </p:extLst>
          </p:nvPr>
        </p:nvGraphicFramePr>
        <p:xfrm>
          <a:off x="961841" y="1320664"/>
          <a:ext cx="10809954" cy="5331685"/>
        </p:xfrm>
        <a:graphic>
          <a:graphicData uri="http://schemas.openxmlformats.org/drawingml/2006/table">
            <a:tbl>
              <a:tblPr firstRow="1" firstCol="1" bandRow="1">
                <a:tableStyleId>{5C22544A-7EE6-4342-B048-85BDC9FD1C3A}</a:tableStyleId>
              </a:tblPr>
              <a:tblGrid>
                <a:gridCol w="3105901">
                  <a:extLst>
                    <a:ext uri="{9D8B030D-6E8A-4147-A177-3AD203B41FA5}">
                      <a16:colId xmlns:a16="http://schemas.microsoft.com/office/drawing/2014/main" val="1464912239"/>
                    </a:ext>
                  </a:extLst>
                </a:gridCol>
                <a:gridCol w="2339543">
                  <a:extLst>
                    <a:ext uri="{9D8B030D-6E8A-4147-A177-3AD203B41FA5}">
                      <a16:colId xmlns:a16="http://schemas.microsoft.com/office/drawing/2014/main" val="1673628439"/>
                    </a:ext>
                  </a:extLst>
                </a:gridCol>
                <a:gridCol w="2835274">
                  <a:extLst>
                    <a:ext uri="{9D8B030D-6E8A-4147-A177-3AD203B41FA5}">
                      <a16:colId xmlns:a16="http://schemas.microsoft.com/office/drawing/2014/main" val="1244113616"/>
                    </a:ext>
                  </a:extLst>
                </a:gridCol>
                <a:gridCol w="2529236">
                  <a:extLst>
                    <a:ext uri="{9D8B030D-6E8A-4147-A177-3AD203B41FA5}">
                      <a16:colId xmlns:a16="http://schemas.microsoft.com/office/drawing/2014/main" val="117024838"/>
                    </a:ext>
                  </a:extLst>
                </a:gridCol>
              </a:tblGrid>
              <a:tr h="431959">
                <a:tc>
                  <a:txBody>
                    <a:bodyPr/>
                    <a:lstStyle/>
                    <a:p>
                      <a:pPr algn="ctr">
                        <a:lnSpc>
                          <a:spcPct val="107000"/>
                        </a:lnSpc>
                        <a:spcAft>
                          <a:spcPts val="800"/>
                        </a:spcAft>
                      </a:pPr>
                      <a:r>
                        <a:rPr lang="en-US" sz="2400">
                          <a:effectLst/>
                        </a:rPr>
                        <a:t>Features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RS-35-5</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tabLst>
                          <a:tab pos="361315" algn="l"/>
                        </a:tabLst>
                      </a:pPr>
                      <a:r>
                        <a:rPr lang="en-US" sz="2400">
                          <a:effectLst/>
                        </a:rPr>
                        <a:t>RS-15-12</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tabLst>
                          <a:tab pos="361315" algn="l"/>
                        </a:tabLst>
                      </a:pPr>
                      <a:r>
                        <a:rPr lang="en-US" sz="2400">
                          <a:effectLst/>
                        </a:rPr>
                        <a:t>RS-15-5</a:t>
                      </a:r>
                      <a:endParaRPr lang="en-US" sz="2400">
                        <a:effectLst/>
                        <a:latin typeface="Calibri"/>
                        <a:ea typeface="Calibri" panose="020F0502020204030204" pitchFamily="34" charset="0"/>
                        <a:cs typeface="Times New Roman"/>
                      </a:endParaRPr>
                    </a:p>
                  </a:txBody>
                  <a:tcPr marL="68580" marR="68580" marT="0" marB="0" anchor="ctr">
                    <a:solidFill>
                      <a:schemeClr val="accent2"/>
                    </a:solidFill>
                  </a:tcPr>
                </a:tc>
                <a:extLst>
                  <a:ext uri="{0D108BD9-81ED-4DB2-BD59-A6C34878D82A}">
                    <a16:rowId xmlns:a16="http://schemas.microsoft.com/office/drawing/2014/main" val="4182903569"/>
                  </a:ext>
                </a:extLst>
              </a:tr>
              <a:tr h="1125863">
                <a:tc>
                  <a:txBody>
                    <a:bodyPr/>
                    <a:lstStyle/>
                    <a:p>
                      <a:pPr algn="ctr">
                        <a:lnSpc>
                          <a:spcPct val="107000"/>
                        </a:lnSpc>
                        <a:spcAft>
                          <a:spcPts val="800"/>
                        </a:spcAft>
                      </a:pPr>
                      <a:r>
                        <a:rPr lang="en-US" sz="2400">
                          <a:effectLst/>
                        </a:rPr>
                        <a:t>Dimensions</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99.06mm x 81.79mm x 35.05mm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62.48mm x 50.8mm x 27.94m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62.48mm x 50.8mm x 27.94m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1027307437"/>
                  </a:ext>
                </a:extLst>
              </a:tr>
              <a:tr h="431959">
                <a:tc>
                  <a:txBody>
                    <a:bodyPr/>
                    <a:lstStyle/>
                    <a:p>
                      <a:pPr algn="ctr">
                        <a:lnSpc>
                          <a:spcPct val="107000"/>
                        </a:lnSpc>
                        <a:spcAft>
                          <a:spcPts val="800"/>
                        </a:spcAft>
                      </a:pPr>
                      <a:r>
                        <a:rPr lang="en-US" sz="2400">
                          <a:effectLst/>
                        </a:rPr>
                        <a:t>Efficiency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84.5%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2794717377"/>
                  </a:ext>
                </a:extLst>
              </a:tr>
              <a:tr h="1125863">
                <a:tc>
                  <a:txBody>
                    <a:bodyPr/>
                    <a:lstStyle/>
                    <a:p>
                      <a:pPr algn="ctr">
                        <a:lnSpc>
                          <a:spcPct val="107000"/>
                        </a:lnSpc>
                        <a:spcAft>
                          <a:spcPts val="800"/>
                        </a:spcAft>
                      </a:pPr>
                      <a:r>
                        <a:rPr lang="en-US" sz="2400">
                          <a:effectLst/>
                        </a:rPr>
                        <a:t>Fault Protection</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Short Circuit, Overload, Over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Short Circuit, Overload, Over Voltage/Temp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Short Circuit, Overload, Over Voltage/Temp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2185403462"/>
                  </a:ext>
                </a:extLst>
              </a:tr>
              <a:tr h="431959">
                <a:tc>
                  <a:txBody>
                    <a:bodyPr/>
                    <a:lstStyle/>
                    <a:p>
                      <a:pPr algn="ctr">
                        <a:lnSpc>
                          <a:spcPct val="107000"/>
                        </a:lnSpc>
                        <a:spcAft>
                          <a:spcPts val="800"/>
                        </a:spcAft>
                      </a:pPr>
                      <a:r>
                        <a:rPr lang="en-US" sz="2400">
                          <a:effectLst/>
                        </a:rPr>
                        <a:t>Input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88-264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80-265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80-265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511362964"/>
                  </a:ext>
                </a:extLst>
              </a:tr>
              <a:tr h="431959">
                <a:tc>
                  <a:txBody>
                    <a:bodyPr/>
                    <a:lstStyle/>
                    <a:p>
                      <a:pPr algn="ctr">
                        <a:lnSpc>
                          <a:spcPct val="107000"/>
                        </a:lnSpc>
                        <a:spcAft>
                          <a:spcPts val="800"/>
                        </a:spcAft>
                      </a:pPr>
                      <a:r>
                        <a:rPr lang="en-US" sz="2400">
                          <a:effectLst/>
                        </a:rPr>
                        <a:t>Cost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$14.79</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$7.99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$7.80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2472975409"/>
                  </a:ext>
                </a:extLst>
              </a:tr>
              <a:tr h="431959">
                <a:tc>
                  <a:txBody>
                    <a:bodyPr/>
                    <a:lstStyle/>
                    <a:p>
                      <a:pPr algn="ctr">
                        <a:lnSpc>
                          <a:spcPct val="107000"/>
                        </a:lnSpc>
                        <a:spcAft>
                          <a:spcPts val="800"/>
                        </a:spcAft>
                      </a:pPr>
                      <a:r>
                        <a:rPr lang="en-US" sz="2400">
                          <a:effectLst/>
                        </a:rPr>
                        <a:t>Output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5V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12V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5V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722585061"/>
                  </a:ext>
                </a:extLst>
              </a:tr>
              <a:tr h="431959">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2400">
                          <a:effectLst/>
                        </a:rPr>
                        <a:t>Output Current</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7A</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1.3A</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3A</a:t>
                      </a:r>
                      <a:endParaRPr lang="en-US" sz="2400">
                        <a:effectLst/>
                        <a:latin typeface="Calibri"/>
                        <a:ea typeface="Calibri" panose="020F0502020204030204" pitchFamily="34" charset="0"/>
                        <a:cs typeface="Times New Roman"/>
                      </a:endParaRPr>
                    </a:p>
                  </a:txBody>
                  <a:tcPr marL="68580" marR="68580" marT="0" marB="0" anchor="ctr">
                    <a:solidFill>
                      <a:schemeClr val="accent2"/>
                    </a:solidFill>
                  </a:tcPr>
                </a:tc>
                <a:extLst>
                  <a:ext uri="{0D108BD9-81ED-4DB2-BD59-A6C34878D82A}">
                    <a16:rowId xmlns:a16="http://schemas.microsoft.com/office/drawing/2014/main" val="1033346291"/>
                  </a:ext>
                </a:extLst>
              </a:tr>
              <a:tr h="431959">
                <a:tc>
                  <a:txBody>
                    <a:bodyPr/>
                    <a:lstStyle/>
                    <a:p>
                      <a:pPr algn="ctr">
                        <a:lnSpc>
                          <a:spcPct val="107000"/>
                        </a:lnSpc>
                        <a:spcAft>
                          <a:spcPts val="800"/>
                        </a:spcAft>
                      </a:pPr>
                      <a:r>
                        <a:rPr lang="en-US" sz="2400">
                          <a:effectLst/>
                        </a:rPr>
                        <a:t>Output Power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35 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15W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15W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1068790325"/>
                  </a:ext>
                </a:extLst>
              </a:tr>
            </a:tbl>
          </a:graphicData>
        </a:graphic>
      </p:graphicFrame>
      <p:pic>
        <p:nvPicPr>
          <p:cNvPr id="14" name="Audio 13">
            <a:hlinkClick r:id="" action="ppaction://media"/>
            <a:extLst>
              <a:ext uri="{FF2B5EF4-FFF2-40B4-BE49-F238E27FC236}">
                <a16:creationId xmlns:a16="http://schemas.microsoft.com/office/drawing/2014/main" id="{863C144C-B352-431B-A414-FBA4EC6AA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7108115"/>
      </p:ext>
    </p:extLst>
  </p:cSld>
  <p:clrMapOvr>
    <a:masterClrMapping/>
  </p:clrMapOvr>
  <mc:AlternateContent xmlns:mc="http://schemas.openxmlformats.org/markup-compatibility/2006">
    <mc:Choice xmlns:p14="http://schemas.microsoft.com/office/powerpoint/2010/main" Requires="p14">
      <p:transition spd="slow" p14:dur="2000" advTm="75675"/>
    </mc:Choice>
    <mc:Fallback>
      <p:transition spd="slow" advTm="7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528B-FE33-4F33-B0BE-4D9D74F9FAFE}"/>
              </a:ext>
            </a:extLst>
          </p:cNvPr>
          <p:cNvSpPr>
            <a:spLocks noGrp="1"/>
          </p:cNvSpPr>
          <p:nvPr>
            <p:ph type="title"/>
          </p:nvPr>
        </p:nvSpPr>
        <p:spPr>
          <a:xfrm>
            <a:off x="1902812" y="494714"/>
            <a:ext cx="8911687" cy="920018"/>
          </a:xfrm>
        </p:spPr>
        <p:txBody>
          <a:bodyPr>
            <a:normAutofit fontScale="90000"/>
          </a:bodyPr>
          <a:lstStyle/>
          <a:p>
            <a:pPr algn="ctr"/>
            <a:r>
              <a:rPr lang="en-US" sz="4000"/>
              <a:t>Touch Screen</a:t>
            </a:r>
            <a:br>
              <a:rPr lang="en-US"/>
            </a:br>
            <a:r>
              <a:rPr lang="en-US" sz="3100"/>
              <a:t>Capacitive vs Resistive</a:t>
            </a:r>
          </a:p>
        </p:txBody>
      </p:sp>
      <p:graphicFrame>
        <p:nvGraphicFramePr>
          <p:cNvPr id="6" name="Content Placeholder 5">
            <a:extLst>
              <a:ext uri="{FF2B5EF4-FFF2-40B4-BE49-F238E27FC236}">
                <a16:creationId xmlns:a16="http://schemas.microsoft.com/office/drawing/2014/main" id="{4D6CC0CB-0830-48D6-96E4-319F29583326}"/>
              </a:ext>
            </a:extLst>
          </p:cNvPr>
          <p:cNvGraphicFramePr>
            <a:graphicFrameLocks noGrp="1"/>
          </p:cNvGraphicFramePr>
          <p:nvPr>
            <p:ph idx="1"/>
            <p:extLst>
              <p:ext uri="{D42A27DB-BD31-4B8C-83A1-F6EECF244321}">
                <p14:modId xmlns:p14="http://schemas.microsoft.com/office/powerpoint/2010/main" val="1141695101"/>
              </p:ext>
            </p:extLst>
          </p:nvPr>
        </p:nvGraphicFramePr>
        <p:xfrm>
          <a:off x="661358" y="1710905"/>
          <a:ext cx="5569368" cy="3017520"/>
        </p:xfrm>
        <a:graphic>
          <a:graphicData uri="http://schemas.openxmlformats.org/drawingml/2006/table">
            <a:tbl>
              <a:tblPr firstRow="1" bandRow="1">
                <a:tableStyleId>{5C22544A-7EE6-4342-B048-85BDC9FD1C3A}</a:tableStyleId>
              </a:tblPr>
              <a:tblGrid>
                <a:gridCol w="2784684">
                  <a:extLst>
                    <a:ext uri="{9D8B030D-6E8A-4147-A177-3AD203B41FA5}">
                      <a16:colId xmlns:a16="http://schemas.microsoft.com/office/drawing/2014/main" val="2206145917"/>
                    </a:ext>
                  </a:extLst>
                </a:gridCol>
                <a:gridCol w="2784684">
                  <a:extLst>
                    <a:ext uri="{9D8B030D-6E8A-4147-A177-3AD203B41FA5}">
                      <a16:colId xmlns:a16="http://schemas.microsoft.com/office/drawing/2014/main" val="3710929442"/>
                    </a:ext>
                  </a:extLst>
                </a:gridCol>
              </a:tblGrid>
              <a:tr h="394281">
                <a:tc gridSpan="2">
                  <a:txBody>
                    <a:bodyPr/>
                    <a:lstStyle/>
                    <a:p>
                      <a:pPr algn="ctr"/>
                      <a:r>
                        <a:rPr lang="en-US" sz="2400"/>
                        <a:t>Capacitive Configuration</a:t>
                      </a: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1958030895"/>
                  </a:ext>
                </a:extLst>
              </a:tr>
              <a:tr h="315425">
                <a:tc>
                  <a:txBody>
                    <a:bodyPr/>
                    <a:lstStyle/>
                    <a:p>
                      <a:pPr algn="ctr"/>
                      <a:r>
                        <a:rPr lang="en-US"/>
                        <a:t>Advantages</a:t>
                      </a:r>
                    </a:p>
                  </a:txBody>
                  <a:tcPr anchor="ctr">
                    <a:solidFill>
                      <a:schemeClr val="accent2"/>
                    </a:solidFill>
                  </a:tcPr>
                </a:tc>
                <a:tc>
                  <a:txBody>
                    <a:bodyPr/>
                    <a:lstStyle/>
                    <a:p>
                      <a:pPr algn="ctr"/>
                      <a:r>
                        <a:rPr lang="en-US"/>
                        <a:t>Disadvantages</a:t>
                      </a:r>
                    </a:p>
                  </a:txBody>
                  <a:tcPr anchor="ctr">
                    <a:solidFill>
                      <a:schemeClr val="accent2"/>
                    </a:solidFill>
                  </a:tcPr>
                </a:tc>
                <a:extLst>
                  <a:ext uri="{0D108BD9-81ED-4DB2-BD59-A6C34878D82A}">
                    <a16:rowId xmlns:a16="http://schemas.microsoft.com/office/drawing/2014/main" val="432133814"/>
                  </a:ext>
                </a:extLst>
              </a:tr>
              <a:tr h="315425">
                <a:tc>
                  <a:txBody>
                    <a:bodyPr/>
                    <a:lstStyle/>
                    <a:p>
                      <a:pPr algn="ctr"/>
                      <a:r>
                        <a:rPr lang="en-US"/>
                        <a:t>Higher touch sensitivity</a:t>
                      </a:r>
                    </a:p>
                  </a:txBody>
                  <a:tcPr anchor="ctr">
                    <a:solidFill>
                      <a:schemeClr val="accent2"/>
                    </a:solidFill>
                  </a:tcPr>
                </a:tc>
                <a:tc>
                  <a:txBody>
                    <a:bodyPr/>
                    <a:lstStyle/>
                    <a:p>
                      <a:pPr algn="ctr"/>
                      <a:r>
                        <a:rPr lang="en-US"/>
                        <a:t>More expensive to produce</a:t>
                      </a:r>
                    </a:p>
                  </a:txBody>
                  <a:tcPr anchor="ctr">
                    <a:solidFill>
                      <a:schemeClr val="accent2"/>
                    </a:solidFill>
                  </a:tcPr>
                </a:tc>
                <a:extLst>
                  <a:ext uri="{0D108BD9-81ED-4DB2-BD59-A6C34878D82A}">
                    <a16:rowId xmlns:a16="http://schemas.microsoft.com/office/drawing/2014/main" val="1451991692"/>
                  </a:ext>
                </a:extLst>
              </a:tr>
              <a:tr h="551992">
                <a:tc>
                  <a:txBody>
                    <a:bodyPr/>
                    <a:lstStyle/>
                    <a:p>
                      <a:pPr algn="ctr"/>
                      <a:r>
                        <a:rPr lang="en-US"/>
                        <a:t>Supports multi-touch</a:t>
                      </a:r>
                    </a:p>
                  </a:txBody>
                  <a:tcPr anchor="ctr">
                    <a:solidFill>
                      <a:schemeClr val="accent2"/>
                    </a:solidFill>
                  </a:tcPr>
                </a:tc>
                <a:tc>
                  <a:txBody>
                    <a:bodyPr/>
                    <a:lstStyle/>
                    <a:p>
                      <a:pPr algn="ctr"/>
                      <a:r>
                        <a:rPr lang="en-US"/>
                        <a:t>Cannot be used with most gloves</a:t>
                      </a:r>
                    </a:p>
                  </a:txBody>
                  <a:tcPr anchor="ctr">
                    <a:solidFill>
                      <a:schemeClr val="accent2"/>
                    </a:solidFill>
                  </a:tcPr>
                </a:tc>
                <a:extLst>
                  <a:ext uri="{0D108BD9-81ED-4DB2-BD59-A6C34878D82A}">
                    <a16:rowId xmlns:a16="http://schemas.microsoft.com/office/drawing/2014/main" val="2560243139"/>
                  </a:ext>
                </a:extLst>
              </a:tr>
              <a:tr h="551992">
                <a:tc>
                  <a:txBody>
                    <a:bodyPr/>
                    <a:lstStyle/>
                    <a:p>
                      <a:pPr algn="ctr"/>
                      <a:r>
                        <a:rPr lang="en-US"/>
                        <a:t>Great visibility even in sunlight</a:t>
                      </a:r>
                    </a:p>
                  </a:txBody>
                  <a:tcPr anchor="ctr">
                    <a:solidFill>
                      <a:schemeClr val="accent2"/>
                    </a:solidFill>
                  </a:tcPr>
                </a:tc>
                <a:tc>
                  <a:txBody>
                    <a:bodyPr/>
                    <a:lstStyle/>
                    <a:p>
                      <a:pPr algn="ctr"/>
                      <a:r>
                        <a:rPr lang="en-US"/>
                        <a:t>Does not work with pointed objects (stylus etc.)</a:t>
                      </a:r>
                    </a:p>
                  </a:txBody>
                  <a:tcPr anchor="ctr">
                    <a:solidFill>
                      <a:schemeClr val="accent2"/>
                    </a:solidFill>
                  </a:tcPr>
                </a:tc>
                <a:extLst>
                  <a:ext uri="{0D108BD9-81ED-4DB2-BD59-A6C34878D82A}">
                    <a16:rowId xmlns:a16="http://schemas.microsoft.com/office/drawing/2014/main" val="774921607"/>
                  </a:ext>
                </a:extLst>
              </a:tr>
            </a:tbl>
          </a:graphicData>
        </a:graphic>
      </p:graphicFrame>
      <p:pic>
        <p:nvPicPr>
          <p:cNvPr id="1026" name="Picture 2">
            <a:extLst>
              <a:ext uri="{FF2B5EF4-FFF2-40B4-BE49-F238E27FC236}">
                <a16:creationId xmlns:a16="http://schemas.microsoft.com/office/drawing/2014/main" id="{207AAC13-9025-46B4-B877-C5C51C914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140" y="4839461"/>
            <a:ext cx="2777167" cy="1974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ontent Placeholder 5">
            <a:extLst>
              <a:ext uri="{FF2B5EF4-FFF2-40B4-BE49-F238E27FC236}">
                <a16:creationId xmlns:a16="http://schemas.microsoft.com/office/drawing/2014/main" id="{3EE903CD-9704-466F-B683-A713737750C3}"/>
              </a:ext>
            </a:extLst>
          </p:cNvPr>
          <p:cNvGraphicFramePr>
            <a:graphicFrameLocks/>
          </p:cNvGraphicFramePr>
          <p:nvPr>
            <p:extLst>
              <p:ext uri="{D42A27DB-BD31-4B8C-83A1-F6EECF244321}">
                <p14:modId xmlns:p14="http://schemas.microsoft.com/office/powerpoint/2010/main" val="2555529765"/>
              </p:ext>
            </p:extLst>
          </p:nvPr>
        </p:nvGraphicFramePr>
        <p:xfrm>
          <a:off x="6656716" y="1667773"/>
          <a:ext cx="5425784" cy="3070407"/>
        </p:xfrm>
        <a:graphic>
          <a:graphicData uri="http://schemas.openxmlformats.org/drawingml/2006/table">
            <a:tbl>
              <a:tblPr firstRow="1" bandRow="1">
                <a:tableStyleId>{5C22544A-7EE6-4342-B048-85BDC9FD1C3A}</a:tableStyleId>
              </a:tblPr>
              <a:tblGrid>
                <a:gridCol w="2712892">
                  <a:extLst>
                    <a:ext uri="{9D8B030D-6E8A-4147-A177-3AD203B41FA5}">
                      <a16:colId xmlns:a16="http://schemas.microsoft.com/office/drawing/2014/main" val="2206145917"/>
                    </a:ext>
                  </a:extLst>
                </a:gridCol>
                <a:gridCol w="2712892">
                  <a:extLst>
                    <a:ext uri="{9D8B030D-6E8A-4147-A177-3AD203B41FA5}">
                      <a16:colId xmlns:a16="http://schemas.microsoft.com/office/drawing/2014/main" val="3710929442"/>
                    </a:ext>
                  </a:extLst>
                </a:gridCol>
              </a:tblGrid>
              <a:tr h="500846">
                <a:tc gridSpan="2">
                  <a:txBody>
                    <a:bodyPr/>
                    <a:lstStyle/>
                    <a:p>
                      <a:pPr algn="ctr"/>
                      <a:r>
                        <a:rPr lang="en-US" sz="2400"/>
                        <a:t>Resistive Configuration</a:t>
                      </a:r>
                    </a:p>
                  </a:txBody>
                  <a:tcPr anchor="ctr"/>
                </a:tc>
                <a:tc hMerge="1">
                  <a:txBody>
                    <a:bodyPr/>
                    <a:lstStyle/>
                    <a:p>
                      <a:endParaRPr lang="en-US"/>
                    </a:p>
                  </a:txBody>
                  <a:tcPr/>
                </a:tc>
                <a:extLst>
                  <a:ext uri="{0D108BD9-81ED-4DB2-BD59-A6C34878D82A}">
                    <a16:rowId xmlns:a16="http://schemas.microsoft.com/office/drawing/2014/main" val="1958030895"/>
                  </a:ext>
                </a:extLst>
              </a:tr>
              <a:tr h="413743">
                <a:tc>
                  <a:txBody>
                    <a:bodyPr/>
                    <a:lstStyle/>
                    <a:p>
                      <a:pPr algn="ctr"/>
                      <a:r>
                        <a:rPr lang="en-US" b="1"/>
                        <a:t>Advantages</a:t>
                      </a:r>
                    </a:p>
                  </a:txBody>
                  <a:tcPr anchor="ctr"/>
                </a:tc>
                <a:tc>
                  <a:txBody>
                    <a:bodyPr/>
                    <a:lstStyle/>
                    <a:p>
                      <a:pPr algn="ctr"/>
                      <a:r>
                        <a:rPr lang="en-US" b="1"/>
                        <a:t>Disadvantages</a:t>
                      </a:r>
                    </a:p>
                  </a:txBody>
                  <a:tcPr anchor="ctr"/>
                </a:tc>
                <a:extLst>
                  <a:ext uri="{0D108BD9-81ED-4DB2-BD59-A6C34878D82A}">
                    <a16:rowId xmlns:a16="http://schemas.microsoft.com/office/drawing/2014/main" val="432133814"/>
                  </a:ext>
                </a:extLst>
              </a:tr>
              <a:tr h="718606">
                <a:tc>
                  <a:txBody>
                    <a:bodyPr/>
                    <a:lstStyle/>
                    <a:p>
                      <a:pPr algn="ctr"/>
                      <a:r>
                        <a:rPr lang="en-US"/>
                        <a:t>Very inexpensive to produce</a:t>
                      </a:r>
                    </a:p>
                  </a:txBody>
                  <a:tcPr anchor="ctr"/>
                </a:tc>
                <a:tc>
                  <a:txBody>
                    <a:bodyPr/>
                    <a:lstStyle/>
                    <a:p>
                      <a:pPr algn="ctr"/>
                      <a:r>
                        <a:rPr lang="en-US"/>
                        <a:t>Not very sensitive to touch </a:t>
                      </a:r>
                    </a:p>
                  </a:txBody>
                  <a:tcPr anchor="ctr"/>
                </a:tc>
                <a:extLst>
                  <a:ext uri="{0D108BD9-81ED-4DB2-BD59-A6C34878D82A}">
                    <a16:rowId xmlns:a16="http://schemas.microsoft.com/office/drawing/2014/main" val="1451991692"/>
                  </a:ext>
                </a:extLst>
              </a:tr>
              <a:tr h="718606">
                <a:tc>
                  <a:txBody>
                    <a:bodyPr/>
                    <a:lstStyle/>
                    <a:p>
                      <a:pPr algn="ctr"/>
                      <a:r>
                        <a:rPr lang="en-US"/>
                        <a:t>Better resistance to dust and water </a:t>
                      </a:r>
                    </a:p>
                  </a:txBody>
                  <a:tcPr anchor="ctr"/>
                </a:tc>
                <a:tc>
                  <a:txBody>
                    <a:bodyPr/>
                    <a:lstStyle/>
                    <a:p>
                      <a:pPr algn="ctr"/>
                      <a:r>
                        <a:rPr lang="en-US"/>
                        <a:t>Multi-touch is not supported </a:t>
                      </a:r>
                    </a:p>
                  </a:txBody>
                  <a:tcPr anchor="ctr"/>
                </a:tc>
                <a:extLst>
                  <a:ext uri="{0D108BD9-81ED-4DB2-BD59-A6C34878D82A}">
                    <a16:rowId xmlns:a16="http://schemas.microsoft.com/office/drawing/2014/main" val="2560243139"/>
                  </a:ext>
                </a:extLst>
              </a:tr>
              <a:tr h="718606">
                <a:tc>
                  <a:txBody>
                    <a:bodyPr/>
                    <a:lstStyle/>
                    <a:p>
                      <a:pPr algn="ctr"/>
                      <a:r>
                        <a:rPr lang="en-US"/>
                        <a:t>Can be used with gloves </a:t>
                      </a:r>
                    </a:p>
                  </a:txBody>
                  <a:tcPr anchor="ctr"/>
                </a:tc>
                <a:tc>
                  <a:txBody>
                    <a:bodyPr/>
                    <a:lstStyle/>
                    <a:p>
                      <a:pPr algn="ctr"/>
                      <a:r>
                        <a:rPr lang="en-US"/>
                        <a:t>Poor visibility in sunlight </a:t>
                      </a:r>
                    </a:p>
                  </a:txBody>
                  <a:tcPr anchor="ctr"/>
                </a:tc>
                <a:extLst>
                  <a:ext uri="{0D108BD9-81ED-4DB2-BD59-A6C34878D82A}">
                    <a16:rowId xmlns:a16="http://schemas.microsoft.com/office/drawing/2014/main" val="774921607"/>
                  </a:ext>
                </a:extLst>
              </a:tr>
            </a:tbl>
          </a:graphicData>
        </a:graphic>
      </p:graphicFrame>
      <p:pic>
        <p:nvPicPr>
          <p:cNvPr id="4" name="Picture 2" descr="A picture containing drawing&#10;&#10;Description automatically generated">
            <a:extLst>
              <a:ext uri="{FF2B5EF4-FFF2-40B4-BE49-F238E27FC236}">
                <a16:creationId xmlns:a16="http://schemas.microsoft.com/office/drawing/2014/main" id="{03BD157D-9BA9-4171-B685-1B86D9F90A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7332" y="4846608"/>
            <a:ext cx="3043356" cy="219335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C1D21541-24B8-4625-8781-5C0E3C91BD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872713"/>
      </p:ext>
    </p:extLst>
  </p:cSld>
  <p:clrMapOvr>
    <a:masterClrMapping/>
  </p:clrMapOvr>
  <mc:AlternateContent xmlns:mc="http://schemas.openxmlformats.org/markup-compatibility/2006">
    <mc:Choice xmlns:p14="http://schemas.microsoft.com/office/powerpoint/2010/main" Requires="p14">
      <p:transition spd="slow" p14:dur="2000" advTm="102104"/>
    </mc:Choice>
    <mc:Fallback>
      <p:transition spd="slow" advTm="102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7E69-0D73-446A-BA94-08D27D8A667D}"/>
              </a:ext>
            </a:extLst>
          </p:cNvPr>
          <p:cNvSpPr>
            <a:spLocks noGrp="1"/>
          </p:cNvSpPr>
          <p:nvPr>
            <p:ph type="title"/>
          </p:nvPr>
        </p:nvSpPr>
        <p:spPr>
          <a:xfrm>
            <a:off x="2049461" y="306333"/>
            <a:ext cx="8911687" cy="1280890"/>
          </a:xfrm>
        </p:spPr>
        <p:txBody>
          <a:bodyPr/>
          <a:lstStyle/>
          <a:p>
            <a:pPr algn="ctr"/>
            <a:r>
              <a:rPr lang="en-US"/>
              <a:t>Touch Display</a:t>
            </a:r>
          </a:p>
        </p:txBody>
      </p:sp>
      <p:sp>
        <p:nvSpPr>
          <p:cNvPr id="3" name="Content Placeholder 2">
            <a:extLst>
              <a:ext uri="{FF2B5EF4-FFF2-40B4-BE49-F238E27FC236}">
                <a16:creationId xmlns:a16="http://schemas.microsoft.com/office/drawing/2014/main" id="{5A967A4C-677D-44E3-BCFF-26C8B9B47359}"/>
              </a:ext>
            </a:extLst>
          </p:cNvPr>
          <p:cNvSpPr>
            <a:spLocks noGrp="1"/>
          </p:cNvSpPr>
          <p:nvPr>
            <p:ph idx="1"/>
          </p:nvPr>
        </p:nvSpPr>
        <p:spPr/>
        <p:txBody>
          <a:bodyPr/>
          <a:lstStyle/>
          <a:p>
            <a:endParaRPr lang="en-US"/>
          </a:p>
        </p:txBody>
      </p:sp>
      <p:graphicFrame>
        <p:nvGraphicFramePr>
          <p:cNvPr id="5" name="Content Placeholder 3">
            <a:extLst>
              <a:ext uri="{FF2B5EF4-FFF2-40B4-BE49-F238E27FC236}">
                <a16:creationId xmlns:a16="http://schemas.microsoft.com/office/drawing/2014/main" id="{6A6CD882-250D-4B23-9D86-04CCB459A872}"/>
              </a:ext>
            </a:extLst>
          </p:cNvPr>
          <p:cNvGraphicFramePr>
            <a:graphicFrameLocks/>
          </p:cNvGraphicFramePr>
          <p:nvPr>
            <p:extLst>
              <p:ext uri="{D42A27DB-BD31-4B8C-83A1-F6EECF244321}">
                <p14:modId xmlns:p14="http://schemas.microsoft.com/office/powerpoint/2010/main" val="3320843587"/>
              </p:ext>
            </p:extLst>
          </p:nvPr>
        </p:nvGraphicFramePr>
        <p:xfrm>
          <a:off x="855304" y="1471589"/>
          <a:ext cx="10971511" cy="4818762"/>
        </p:xfrm>
        <a:graphic>
          <a:graphicData uri="http://schemas.openxmlformats.org/drawingml/2006/table">
            <a:tbl>
              <a:tblPr firstRow="1" firstCol="1" bandRow="1">
                <a:tableStyleId>{5C22544A-7EE6-4342-B048-85BDC9FD1C3A}</a:tableStyleId>
              </a:tblPr>
              <a:tblGrid>
                <a:gridCol w="3152319">
                  <a:extLst>
                    <a:ext uri="{9D8B030D-6E8A-4147-A177-3AD203B41FA5}">
                      <a16:colId xmlns:a16="http://schemas.microsoft.com/office/drawing/2014/main" val="1464912239"/>
                    </a:ext>
                  </a:extLst>
                </a:gridCol>
                <a:gridCol w="2374508">
                  <a:extLst>
                    <a:ext uri="{9D8B030D-6E8A-4147-A177-3AD203B41FA5}">
                      <a16:colId xmlns:a16="http://schemas.microsoft.com/office/drawing/2014/main" val="1673628439"/>
                    </a:ext>
                  </a:extLst>
                </a:gridCol>
                <a:gridCol w="2877648">
                  <a:extLst>
                    <a:ext uri="{9D8B030D-6E8A-4147-A177-3AD203B41FA5}">
                      <a16:colId xmlns:a16="http://schemas.microsoft.com/office/drawing/2014/main" val="1244113616"/>
                    </a:ext>
                  </a:extLst>
                </a:gridCol>
                <a:gridCol w="2567036">
                  <a:extLst>
                    <a:ext uri="{9D8B030D-6E8A-4147-A177-3AD203B41FA5}">
                      <a16:colId xmlns:a16="http://schemas.microsoft.com/office/drawing/2014/main" val="117024838"/>
                    </a:ext>
                  </a:extLst>
                </a:gridCol>
              </a:tblGrid>
              <a:tr h="442749">
                <a:tc>
                  <a:txBody>
                    <a:bodyPr/>
                    <a:lstStyle/>
                    <a:p>
                      <a:pPr algn="ctr">
                        <a:lnSpc>
                          <a:spcPct val="107000"/>
                        </a:lnSpc>
                        <a:spcAft>
                          <a:spcPts val="800"/>
                        </a:spcAft>
                      </a:pPr>
                      <a:r>
                        <a:rPr lang="en-US" sz="2400">
                          <a:effectLst/>
                        </a:rPr>
                        <a:t>Features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Raspberry Pi 7” </a:t>
                      </a:r>
                    </a:p>
                  </a:txBody>
                  <a:tcPr marL="68580" marR="68580" marT="0" marB="0" anchor="ct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Raspberry Pi 5” </a:t>
                      </a:r>
                    </a:p>
                  </a:txBody>
                  <a:tcPr marL="68580" marR="68580" marT="0" marB="0" anchor="ctr">
                    <a:solidFill>
                      <a:schemeClr val="accent2"/>
                    </a:solidFill>
                  </a:tcPr>
                </a:tc>
                <a:tc>
                  <a:txBody>
                    <a:bodyPr/>
                    <a:lstStyle/>
                    <a:p>
                      <a:pPr algn="ctr">
                        <a:lnSpc>
                          <a:spcPct val="107000"/>
                        </a:lnSpc>
                        <a:spcAft>
                          <a:spcPts val="800"/>
                        </a:spcAft>
                        <a:tabLst>
                          <a:tab pos="361315" algn="l"/>
                        </a:tabLst>
                      </a:pPr>
                      <a:r>
                        <a:rPr lang="en-US" sz="2400">
                          <a:effectLst/>
                          <a:latin typeface="Calibri" panose="020F0502020204030204" pitchFamily="34" charset="0"/>
                          <a:ea typeface="Calibri" panose="020F0502020204030204" pitchFamily="34" charset="0"/>
                          <a:cs typeface="Times New Roman" panose="02020603050405020304" pitchFamily="18" charset="0"/>
                        </a:rPr>
                        <a:t>TFT </a:t>
                      </a:r>
                    </a:p>
                  </a:txBody>
                  <a:tcPr marL="68580" marR="68580" marT="0" marB="0" anchor="ctr"/>
                </a:tc>
                <a:extLst>
                  <a:ext uri="{0D108BD9-81ED-4DB2-BD59-A6C34878D82A}">
                    <a16:rowId xmlns:a16="http://schemas.microsoft.com/office/drawing/2014/main" val="4182903569"/>
                  </a:ext>
                </a:extLst>
              </a:tr>
              <a:tr h="1148481">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Display Size</a:t>
                      </a:r>
                    </a:p>
                  </a:txBody>
                  <a:tcPr marL="68580" marR="68580" marT="0" marB="0" anchor="ctr"/>
                </a:tc>
                <a:tc>
                  <a:txBody>
                    <a:bodyPr/>
                    <a:lstStyle/>
                    <a:p>
                      <a:pPr algn="ctr">
                        <a:lnSpc>
                          <a:spcPct val="107000"/>
                        </a:lnSpc>
                        <a:spcAft>
                          <a:spcPts val="800"/>
                        </a:spcAft>
                      </a:pPr>
                      <a:r>
                        <a:rPr lang="en-US" sz="2400">
                          <a:effectLst/>
                        </a:rPr>
                        <a:t>177.8mm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127mm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127mm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7307437"/>
                  </a:ext>
                </a:extLst>
              </a:tr>
              <a:tr h="442749">
                <a:tc>
                  <a:txBody>
                    <a:bodyPr/>
                    <a:lstStyle/>
                    <a:p>
                      <a:pPr algn="ctr">
                        <a:lnSpc>
                          <a:spcPct val="107000"/>
                        </a:lnSpc>
                        <a:spcAft>
                          <a:spcPts val="800"/>
                        </a:spcAft>
                      </a:pPr>
                      <a:r>
                        <a:rPr lang="en-US" sz="2400">
                          <a:effectLst/>
                        </a:rPr>
                        <a:t>Pixel Resolution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800 x 480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800 x 480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800 x 480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4717377"/>
                  </a:ext>
                </a:extLst>
              </a:tr>
              <a:tr h="442749">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Screen Configuration</a:t>
                      </a:r>
                    </a:p>
                  </a:txBody>
                  <a:tcPr marL="68580" marR="68580" marT="0" marB="0" anchor="ctr"/>
                </a:tc>
                <a:tc>
                  <a:txBody>
                    <a:bodyPr/>
                    <a:lstStyle/>
                    <a:p>
                      <a:pPr algn="ctr">
                        <a:lnSpc>
                          <a:spcPct val="107000"/>
                        </a:lnSpc>
                        <a:spcAft>
                          <a:spcPts val="800"/>
                        </a:spcAft>
                      </a:pPr>
                      <a:r>
                        <a:rPr lang="en-US" sz="2400">
                          <a:effectLst/>
                        </a:rPr>
                        <a:t>Capacitive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Capacitive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N/A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5403462"/>
                  </a:ext>
                </a:extLst>
              </a:tr>
              <a:tr h="502973">
                <a:tc>
                  <a:txBody>
                    <a:bodyPr/>
                    <a:lstStyle/>
                    <a:p>
                      <a:pPr algn="ctr">
                        <a:lnSpc>
                          <a:spcPct val="107000"/>
                        </a:lnSpc>
                        <a:spcAft>
                          <a:spcPts val="800"/>
                        </a:spcAft>
                      </a:pPr>
                      <a:r>
                        <a:rPr lang="en-US" sz="2400">
                          <a:effectLst/>
                        </a:rPr>
                        <a:t>Viewing Area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154.08 x 85.92mm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110.3 x 66.9mm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110.3x 66.9mm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1362964"/>
                  </a:ext>
                </a:extLst>
              </a:tr>
              <a:tr h="442749">
                <a:tc>
                  <a:txBody>
                    <a:bodyPr/>
                    <a:lstStyle/>
                    <a:p>
                      <a:pPr algn="ctr">
                        <a:lnSpc>
                          <a:spcPct val="107000"/>
                        </a:lnSpc>
                        <a:spcAft>
                          <a:spcPts val="800"/>
                        </a:spcAft>
                      </a:pPr>
                      <a:r>
                        <a:rPr lang="en-US" sz="2400">
                          <a:effectLst/>
                        </a:rPr>
                        <a:t>Cost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$65</a:t>
                      </a:r>
                    </a:p>
                  </a:txBody>
                  <a:tcPr marL="68580" marR="68580" marT="0" marB="0" anchor="ctr"/>
                </a:tc>
                <a:tc>
                  <a:txBody>
                    <a:bodyPr/>
                    <a:lstStyle/>
                    <a:p>
                      <a:pPr algn="ctr">
                        <a:lnSpc>
                          <a:spcPct val="107000"/>
                        </a:lnSpc>
                        <a:spcAft>
                          <a:spcPts val="800"/>
                        </a:spcAft>
                      </a:pPr>
                      <a:r>
                        <a:rPr lang="en-US" sz="2400">
                          <a:effectLst/>
                        </a:rPr>
                        <a:t>$40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$31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2975409"/>
                  </a:ext>
                </a:extLst>
              </a:tr>
              <a:tr h="442749">
                <a:tc>
                  <a:txBody>
                    <a:bodyPr/>
                    <a:lstStyle/>
                    <a:p>
                      <a:pPr algn="ctr">
                        <a:lnSpc>
                          <a:spcPct val="107000"/>
                        </a:lnSpc>
                        <a:spcAft>
                          <a:spcPts val="800"/>
                        </a:spcAft>
                      </a:pPr>
                      <a:r>
                        <a:rPr lang="en-US" sz="2400">
                          <a:effectLst/>
                        </a:rPr>
                        <a:t>Dot Size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0.1926 x 0.1926mm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0.135 x 0.135mm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0.135 x 0.135mm </a:t>
                      </a:r>
                    </a:p>
                  </a:txBody>
                  <a:tcPr marL="68580" marR="68580" marT="0" marB="0" anchor="ctr"/>
                </a:tc>
                <a:extLst>
                  <a:ext uri="{0D108BD9-81ED-4DB2-BD59-A6C34878D82A}">
                    <a16:rowId xmlns:a16="http://schemas.microsoft.com/office/drawing/2014/main" val="722585061"/>
                  </a:ext>
                </a:extLst>
              </a:tr>
              <a:tr h="0">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2400">
                          <a:effectLst/>
                          <a:latin typeface="Calibri" panose="020F0502020204030204" pitchFamily="34" charset="0"/>
                          <a:ea typeface="Calibri" panose="020F0502020204030204" pitchFamily="34" charset="0"/>
                          <a:cs typeface="Times New Roman" panose="02020603050405020304" pitchFamily="18" charset="0"/>
                        </a:rPr>
                        <a:t>Necessary Voltage</a:t>
                      </a:r>
                    </a:p>
                  </a:txBody>
                  <a:tcPr marL="68580" marR="68580" marT="0" marB="0" anchor="ct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3.3V</a:t>
                      </a:r>
                    </a:p>
                  </a:txBody>
                  <a:tcPr marL="68580" marR="68580" marT="0" marB="0" anchor="ct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3.3V</a:t>
                      </a:r>
                    </a:p>
                  </a:txBody>
                  <a:tcPr marL="68580" marR="68580" marT="0" marB="0" anchor="ctr">
                    <a:solidFill>
                      <a:schemeClr val="accent2"/>
                    </a:solidFill>
                  </a:tcP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3.3V</a:t>
                      </a:r>
                    </a:p>
                  </a:txBody>
                  <a:tcPr marL="68580" marR="68580" marT="0" marB="0" anchor="ctr"/>
                </a:tc>
                <a:extLst>
                  <a:ext uri="{0D108BD9-81ED-4DB2-BD59-A6C34878D82A}">
                    <a16:rowId xmlns:a16="http://schemas.microsoft.com/office/drawing/2014/main" val="1033346291"/>
                  </a:ext>
                </a:extLst>
              </a:tr>
            </a:tbl>
          </a:graphicData>
        </a:graphic>
      </p:graphicFrame>
      <p:pic>
        <p:nvPicPr>
          <p:cNvPr id="22" name="Audio 21">
            <a:hlinkClick r:id="" action="ppaction://media"/>
            <a:extLst>
              <a:ext uri="{FF2B5EF4-FFF2-40B4-BE49-F238E27FC236}">
                <a16:creationId xmlns:a16="http://schemas.microsoft.com/office/drawing/2014/main" id="{AFAEFBAB-E202-4652-8F4F-7B68134AD4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1921565"/>
      </p:ext>
    </p:extLst>
  </p:cSld>
  <p:clrMapOvr>
    <a:masterClrMapping/>
  </p:clrMapOvr>
  <mc:AlternateContent xmlns:mc="http://schemas.openxmlformats.org/markup-compatibility/2006">
    <mc:Choice xmlns:p14="http://schemas.microsoft.com/office/powerpoint/2010/main" Requires="p14">
      <p:transition spd="slow" p14:dur="2000" advTm="66932"/>
    </mc:Choice>
    <mc:Fallback>
      <p:transition spd="slow" advTm="66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577D-7687-431A-A6E1-C2AFEC93A79E}"/>
              </a:ext>
            </a:extLst>
          </p:cNvPr>
          <p:cNvSpPr>
            <a:spLocks noGrp="1"/>
          </p:cNvSpPr>
          <p:nvPr>
            <p:ph type="title"/>
          </p:nvPr>
        </p:nvSpPr>
        <p:spPr/>
        <p:txBody>
          <a:bodyPr/>
          <a:lstStyle/>
          <a:p>
            <a:r>
              <a:rPr lang="en-US"/>
              <a:t>M</a:t>
            </a:r>
            <a:r>
              <a:rPr lang="en-US" altLang="zh-CN"/>
              <a:t>otivation</a:t>
            </a:r>
            <a:endParaRPr lang="en-US"/>
          </a:p>
        </p:txBody>
      </p:sp>
      <p:sp>
        <p:nvSpPr>
          <p:cNvPr id="3" name="Content Placeholder 2">
            <a:extLst>
              <a:ext uri="{FF2B5EF4-FFF2-40B4-BE49-F238E27FC236}">
                <a16:creationId xmlns:a16="http://schemas.microsoft.com/office/drawing/2014/main" id="{087E5414-316D-4466-AF03-93CB54CED62F}"/>
              </a:ext>
            </a:extLst>
          </p:cNvPr>
          <p:cNvSpPr>
            <a:spLocks noGrp="1"/>
          </p:cNvSpPr>
          <p:nvPr>
            <p:ph idx="1"/>
          </p:nvPr>
        </p:nvSpPr>
        <p:spPr/>
        <p:txBody>
          <a:bodyPr>
            <a:normAutofit/>
          </a:bodyPr>
          <a:lstStyle/>
          <a:p>
            <a:endParaRPr lang="en-US"/>
          </a:p>
          <a:p>
            <a:r>
              <a:rPr lang="en-US"/>
              <a:t>Solo gym goers wanting to increase their strength and fitness</a:t>
            </a:r>
          </a:p>
          <a:p>
            <a:r>
              <a:rPr lang="en-US"/>
              <a:t>Create a safer environment for the gym member to workout by him/herself</a:t>
            </a:r>
          </a:p>
          <a:p>
            <a:r>
              <a:rPr lang="en-US"/>
              <a:t>More fulfilling workout  by using this equipment</a:t>
            </a:r>
          </a:p>
          <a:p>
            <a:r>
              <a:rPr lang="en-US"/>
              <a:t>Allow for every gym member to improve without the need for a trainer</a:t>
            </a:r>
          </a:p>
          <a:p>
            <a:endParaRPr lang="en-US"/>
          </a:p>
          <a:p>
            <a:endParaRPr lang="en-US"/>
          </a:p>
          <a:p>
            <a:endParaRPr lang="en-US"/>
          </a:p>
        </p:txBody>
      </p:sp>
      <p:pic>
        <p:nvPicPr>
          <p:cNvPr id="38" name="Audio 37">
            <a:hlinkClick r:id="" action="ppaction://media"/>
            <a:extLst>
              <a:ext uri="{FF2B5EF4-FFF2-40B4-BE49-F238E27FC236}">
                <a16:creationId xmlns:a16="http://schemas.microsoft.com/office/drawing/2014/main" id="{41CBED41-4DF3-4FE0-9EDF-2D071EB2B4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77488381"/>
      </p:ext>
    </p:extLst>
  </p:cSld>
  <p:clrMapOvr>
    <a:masterClrMapping/>
  </p:clrMapOvr>
  <mc:AlternateContent xmlns:mc="http://schemas.openxmlformats.org/markup-compatibility/2006">
    <mc:Choice xmlns:p14="http://schemas.microsoft.com/office/powerpoint/2010/main" Requires="p14">
      <p:transition spd="slow" p14:dur="2000" advTm="38518"/>
    </mc:Choice>
    <mc:Fallback>
      <p:transition spd="slow" advTm="3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D7E8-A4B5-4321-B43B-21906F9957F6}"/>
              </a:ext>
            </a:extLst>
          </p:cNvPr>
          <p:cNvSpPr>
            <a:spLocks noGrp="1"/>
          </p:cNvSpPr>
          <p:nvPr>
            <p:ph type="title"/>
          </p:nvPr>
        </p:nvSpPr>
        <p:spPr/>
        <p:txBody>
          <a:bodyPr>
            <a:normAutofit fontScale="90000"/>
          </a:bodyPr>
          <a:lstStyle/>
          <a:p>
            <a:r>
              <a:rPr lang="en-US"/>
              <a:t>Camera- Raspberry Pi Camera Module v2</a:t>
            </a:r>
            <a:br>
              <a:rPr lang="en-US"/>
            </a:br>
            <a:endParaRPr lang="en-US"/>
          </a:p>
        </p:txBody>
      </p:sp>
      <p:graphicFrame>
        <p:nvGraphicFramePr>
          <p:cNvPr id="8" name="Content Placeholder 7">
            <a:extLst>
              <a:ext uri="{FF2B5EF4-FFF2-40B4-BE49-F238E27FC236}">
                <a16:creationId xmlns:a16="http://schemas.microsoft.com/office/drawing/2014/main" id="{58766F00-65EF-40E2-95A5-B7670C956C4C}"/>
              </a:ext>
            </a:extLst>
          </p:cNvPr>
          <p:cNvGraphicFramePr>
            <a:graphicFrameLocks noGrp="1"/>
          </p:cNvGraphicFramePr>
          <p:nvPr>
            <p:ph idx="1"/>
            <p:extLst>
              <p:ext uri="{D42A27DB-BD31-4B8C-83A1-F6EECF244321}">
                <p14:modId xmlns:p14="http://schemas.microsoft.com/office/powerpoint/2010/main" val="1578309720"/>
              </p:ext>
            </p:extLst>
          </p:nvPr>
        </p:nvGraphicFramePr>
        <p:xfrm>
          <a:off x="941033" y="1340528"/>
          <a:ext cx="5628442" cy="5403048"/>
        </p:xfrm>
        <a:graphic>
          <a:graphicData uri="http://schemas.openxmlformats.org/drawingml/2006/table">
            <a:tbl>
              <a:tblPr>
                <a:tableStyleId>{5C22544A-7EE6-4342-B048-85BDC9FD1C3A}</a:tableStyleId>
              </a:tblPr>
              <a:tblGrid>
                <a:gridCol w="2889901">
                  <a:extLst>
                    <a:ext uri="{9D8B030D-6E8A-4147-A177-3AD203B41FA5}">
                      <a16:colId xmlns:a16="http://schemas.microsoft.com/office/drawing/2014/main" val="192934871"/>
                    </a:ext>
                  </a:extLst>
                </a:gridCol>
                <a:gridCol w="2738541">
                  <a:extLst>
                    <a:ext uri="{9D8B030D-6E8A-4147-A177-3AD203B41FA5}">
                      <a16:colId xmlns:a16="http://schemas.microsoft.com/office/drawing/2014/main" val="3983096322"/>
                    </a:ext>
                  </a:extLst>
                </a:gridCol>
              </a:tblGrid>
              <a:tr h="715477">
                <a:tc>
                  <a:txBody>
                    <a:bodyPr/>
                    <a:lstStyle/>
                    <a:p>
                      <a:pPr>
                        <a:lnSpc>
                          <a:spcPct val="107000"/>
                        </a:lnSpc>
                        <a:spcAft>
                          <a:spcPts val="800"/>
                        </a:spcAft>
                      </a:pPr>
                      <a:r>
                        <a:rPr lang="en-US" sz="2400">
                          <a:effectLst/>
                        </a:rPr>
                        <a:t>Operating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188915835"/>
                  </a:ext>
                </a:extLst>
              </a:tr>
              <a:tr h="449136">
                <a:tc>
                  <a:txBody>
                    <a:bodyPr/>
                    <a:lstStyle/>
                    <a:p>
                      <a:pPr>
                        <a:lnSpc>
                          <a:spcPct val="107000"/>
                        </a:lnSpc>
                        <a:spcAft>
                          <a:spcPts val="800"/>
                        </a:spcAft>
                      </a:pPr>
                      <a:r>
                        <a:rPr lang="en-US" sz="2400">
                          <a:effectLst/>
                        </a:rPr>
                        <a:t>Resolution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rPr>
                        <a:t>8-megapixel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204710543"/>
                  </a:ext>
                </a:extLst>
              </a:tr>
              <a:tr h="1030216">
                <a:tc>
                  <a:txBody>
                    <a:bodyPr/>
                    <a:lstStyle/>
                    <a:p>
                      <a:pPr>
                        <a:lnSpc>
                          <a:spcPct val="107000"/>
                        </a:lnSpc>
                        <a:spcAft>
                          <a:spcPts val="800"/>
                        </a:spcAft>
                      </a:pPr>
                      <a:r>
                        <a:rPr lang="en-US" sz="2400">
                          <a:effectLst/>
                        </a:rPr>
                        <a:t>Video mode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rPr>
                        <a:t>1080p30, 720p60, 480p90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739934805"/>
                  </a:ext>
                </a:extLst>
              </a:tr>
              <a:tr h="449136">
                <a:tc>
                  <a:txBody>
                    <a:bodyPr/>
                    <a:lstStyle/>
                    <a:p>
                      <a:pPr>
                        <a:lnSpc>
                          <a:spcPct val="107000"/>
                        </a:lnSpc>
                        <a:spcAft>
                          <a:spcPts val="800"/>
                        </a:spcAft>
                      </a:pPr>
                      <a:r>
                        <a:rPr lang="en-US" sz="2400">
                          <a:effectLst/>
                        </a:rPr>
                        <a:t>Price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rPr>
                        <a:t>$21.38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55914174"/>
                  </a:ext>
                </a:extLst>
              </a:tr>
              <a:tr h="801885">
                <a:tc>
                  <a:txBody>
                    <a:bodyPr/>
                    <a:lstStyle/>
                    <a:p>
                      <a:pPr>
                        <a:lnSpc>
                          <a:spcPct val="107000"/>
                        </a:lnSpc>
                        <a:spcAft>
                          <a:spcPts val="800"/>
                        </a:spcAft>
                      </a:pPr>
                      <a:r>
                        <a:rPr lang="en-US" sz="2400">
                          <a:effectLst/>
                        </a:rPr>
                        <a:t>Board size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rPr>
                        <a:t>25mm x 23mm x 9mm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99369345"/>
                  </a:ext>
                </a:extLst>
              </a:tr>
              <a:tr h="715477">
                <a:tc>
                  <a:txBody>
                    <a:bodyPr/>
                    <a:lstStyle/>
                    <a:p>
                      <a:pPr>
                        <a:lnSpc>
                          <a:spcPct val="107000"/>
                        </a:lnSpc>
                        <a:spcAft>
                          <a:spcPts val="800"/>
                        </a:spcAft>
                      </a:pPr>
                      <a:r>
                        <a:rPr lang="en-US" sz="2400">
                          <a:effectLst/>
                        </a:rPr>
                        <a:t>Onboard processor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latin typeface="Century Gothic (Body)"/>
                        </a:rPr>
                        <a:t>No</a:t>
                      </a:r>
                      <a:endParaRPr lang="en-US" sz="2400">
                        <a:effectLst/>
                        <a:latin typeface="Century Gothic (Body)"/>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526045707"/>
                  </a:ext>
                </a:extLst>
              </a:tr>
              <a:tr h="707357">
                <a:tc>
                  <a:txBody>
                    <a:bodyPr/>
                    <a:lstStyle/>
                    <a:p>
                      <a:pPr>
                        <a:lnSpc>
                          <a:spcPct val="107000"/>
                        </a:lnSpc>
                        <a:spcAft>
                          <a:spcPts val="800"/>
                        </a:spcAft>
                      </a:pPr>
                      <a:r>
                        <a:rPr lang="en-US" sz="2400">
                          <a:effectLst/>
                          <a:latin typeface="Century Gothic (Body)"/>
                          <a:ea typeface="Calibri" panose="020F0502020204030204" pitchFamily="34" charset="0"/>
                          <a:cs typeface="Times New Roman" panose="02020603050405020304" pitchFamily="18" charset="0"/>
                        </a:rPr>
                        <a:t>Sensor Resolution</a:t>
                      </a:r>
                    </a:p>
                  </a:txBody>
                  <a:tcPr marL="63500" marR="63500" marT="63500" marB="63500"/>
                </a:tc>
                <a:tc>
                  <a:txBody>
                    <a:bodyPr/>
                    <a:lstStyle/>
                    <a:p>
                      <a:pPr algn="ctr">
                        <a:lnSpc>
                          <a:spcPct val="107000"/>
                        </a:lnSpc>
                        <a:spcAft>
                          <a:spcPts val="800"/>
                        </a:spcAft>
                      </a:pPr>
                      <a:r>
                        <a:rPr lang="en-US" sz="2400">
                          <a:effectLst/>
                          <a:latin typeface="Century Gothic (Body)"/>
                          <a:ea typeface="Calibri" panose="020F0502020204030204" pitchFamily="34" charset="0"/>
                          <a:cs typeface="Times New Roman" panose="02020603050405020304" pitchFamily="18" charset="0"/>
                        </a:rPr>
                        <a:t>3280x2464</a:t>
                      </a:r>
                    </a:p>
                  </a:txBody>
                  <a:tcPr marL="63500" marR="63500" marT="63500" marB="63500"/>
                </a:tc>
                <a:extLst>
                  <a:ext uri="{0D108BD9-81ED-4DB2-BD59-A6C34878D82A}">
                    <a16:rowId xmlns:a16="http://schemas.microsoft.com/office/drawing/2014/main" val="1889602060"/>
                  </a:ext>
                </a:extLst>
              </a:tr>
            </a:tbl>
          </a:graphicData>
        </a:graphic>
      </p:graphicFrame>
      <p:pic>
        <p:nvPicPr>
          <p:cNvPr id="5" name="图片 5" descr="图片包含 电子, 游戏机, 桌子, 光盘&#10;&#10;已生成极高可信度的说明">
            <a:extLst>
              <a:ext uri="{FF2B5EF4-FFF2-40B4-BE49-F238E27FC236}">
                <a16:creationId xmlns:a16="http://schemas.microsoft.com/office/drawing/2014/main" id="{F0BA4963-289A-4569-8071-63F44472CA9B}"/>
              </a:ext>
            </a:extLst>
          </p:cNvPr>
          <p:cNvPicPr>
            <a:picLocks noChangeAspect="1"/>
          </p:cNvPicPr>
          <p:nvPr/>
        </p:nvPicPr>
        <p:blipFill>
          <a:blip r:embed="rId5"/>
          <a:stretch>
            <a:fillRect/>
          </a:stretch>
        </p:blipFill>
        <p:spPr>
          <a:xfrm>
            <a:off x="6730089" y="1414680"/>
            <a:ext cx="4109049" cy="3184067"/>
          </a:xfrm>
          <a:prstGeom prst="rect">
            <a:avLst/>
          </a:prstGeom>
        </p:spPr>
      </p:pic>
      <p:sp>
        <p:nvSpPr>
          <p:cNvPr id="3" name="TextBox 2">
            <a:extLst>
              <a:ext uri="{FF2B5EF4-FFF2-40B4-BE49-F238E27FC236}">
                <a16:creationId xmlns:a16="http://schemas.microsoft.com/office/drawing/2014/main" id="{8DFB4B95-1186-4E61-802D-582386ADB647}"/>
              </a:ext>
            </a:extLst>
          </p:cNvPr>
          <p:cNvSpPr txBox="1"/>
          <p:nvPr/>
        </p:nvSpPr>
        <p:spPr>
          <a:xfrm>
            <a:off x="6730089" y="5045732"/>
            <a:ext cx="4057483" cy="923330"/>
          </a:xfrm>
          <a:prstGeom prst="rect">
            <a:avLst/>
          </a:prstGeom>
          <a:noFill/>
        </p:spPr>
        <p:txBody>
          <a:bodyPr wrap="square" rtlCol="0">
            <a:spAutoFit/>
          </a:bodyPr>
          <a:lstStyle/>
          <a:p>
            <a:pPr marL="285750" indent="-285750">
              <a:buFont typeface="Arial" panose="020B0604020202020204" pitchFamily="34" charset="0"/>
              <a:buChar char="•"/>
            </a:pPr>
            <a:r>
              <a:rPr lang="en-US"/>
              <a:t>Camera Serial Interface Type 2(CSI-2)</a:t>
            </a:r>
          </a:p>
          <a:p>
            <a:pPr marL="285750" indent="-285750">
              <a:buFont typeface="Arial" panose="020B0604020202020204" pitchFamily="34" charset="0"/>
              <a:buChar char="•"/>
            </a:pPr>
            <a:r>
              <a:rPr lang="en-US"/>
              <a:t>15-Pin ZIF connector </a:t>
            </a:r>
          </a:p>
        </p:txBody>
      </p:sp>
      <p:pic>
        <p:nvPicPr>
          <p:cNvPr id="9" name="Audio 8">
            <a:hlinkClick r:id="" action="ppaction://media"/>
            <a:extLst>
              <a:ext uri="{FF2B5EF4-FFF2-40B4-BE49-F238E27FC236}">
                <a16:creationId xmlns:a16="http://schemas.microsoft.com/office/drawing/2014/main" id="{C30DC05E-CCBF-402F-BB5C-A4589F7041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4033024"/>
      </p:ext>
    </p:extLst>
  </p:cSld>
  <p:clrMapOvr>
    <a:masterClrMapping/>
  </p:clrMapOvr>
  <mc:AlternateContent xmlns:mc="http://schemas.openxmlformats.org/markup-compatibility/2006">
    <mc:Choice xmlns:p14="http://schemas.microsoft.com/office/powerpoint/2010/main" Requires="p14">
      <p:transition spd="slow" p14:dur="2000" advTm="84824"/>
    </mc:Choice>
    <mc:Fallback>
      <p:transition spd="slow" advTm="8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078" name="Rectangle 72">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67079-A0B0-4F8A-A176-FE22DD2F285C}"/>
              </a:ext>
            </a:extLst>
          </p:cNvPr>
          <p:cNvSpPr>
            <a:spLocks noGrp="1"/>
          </p:cNvSpPr>
          <p:nvPr>
            <p:ph type="title"/>
          </p:nvPr>
        </p:nvSpPr>
        <p:spPr>
          <a:xfrm>
            <a:off x="649224" y="645106"/>
            <a:ext cx="5122652" cy="1259894"/>
          </a:xfrm>
        </p:spPr>
        <p:txBody>
          <a:bodyPr anchor="ctr">
            <a:normAutofit/>
          </a:bodyPr>
          <a:lstStyle/>
          <a:p>
            <a:pPr algn="ctr"/>
            <a:r>
              <a:rPr lang="en-US"/>
              <a:t>Computer</a:t>
            </a:r>
          </a:p>
        </p:txBody>
      </p:sp>
      <p:sp>
        <p:nvSpPr>
          <p:cNvPr id="3079" name="Rectangle 74">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E87AD82-F392-4742-AF65-D6BC3E540C01}"/>
              </a:ext>
            </a:extLst>
          </p:cNvPr>
          <p:cNvSpPr>
            <a:spLocks noGrp="1"/>
          </p:cNvSpPr>
          <p:nvPr>
            <p:ph idx="1"/>
          </p:nvPr>
        </p:nvSpPr>
        <p:spPr>
          <a:xfrm>
            <a:off x="649225" y="2133600"/>
            <a:ext cx="5122652" cy="3759253"/>
          </a:xfrm>
        </p:spPr>
        <p:txBody>
          <a:bodyPr>
            <a:normAutofit/>
          </a:bodyPr>
          <a:lstStyle/>
          <a:p>
            <a:r>
              <a:rPr lang="en-US"/>
              <a:t>Raspberry Pi 3B</a:t>
            </a:r>
          </a:p>
          <a:p>
            <a:r>
              <a:rPr lang="en-US"/>
              <a:t>Compatible with display</a:t>
            </a:r>
          </a:p>
          <a:p>
            <a:r>
              <a:rPr lang="en-US"/>
              <a:t>Very versatile in the languages that can be used</a:t>
            </a:r>
          </a:p>
          <a:p>
            <a:r>
              <a:rPr lang="en-US"/>
              <a:t>Documentation and reference projects are readily available</a:t>
            </a:r>
          </a:p>
          <a:p>
            <a:r>
              <a:rPr lang="en-US"/>
              <a:t>Relatively low price point for a robust piece of equipment</a:t>
            </a:r>
          </a:p>
        </p:txBody>
      </p:sp>
      <p:pic>
        <p:nvPicPr>
          <p:cNvPr id="3076" name="Picture 4" descr="A circuit board&#10;&#10;Description automatically generated">
            <a:extLst>
              <a:ext uri="{FF2B5EF4-FFF2-40B4-BE49-F238E27FC236}">
                <a16:creationId xmlns:a16="http://schemas.microsoft.com/office/drawing/2014/main" id="{F9C129D1-3773-4FBB-BF3C-40731F586A2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91916" y="1488575"/>
            <a:ext cx="5451627" cy="3560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80"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8E0CB9C5-9A6E-4269-A89F-60EE3A24FD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700925"/>
      </p:ext>
    </p:extLst>
  </p:cSld>
  <p:clrMapOvr>
    <a:masterClrMapping/>
  </p:clrMapOvr>
  <mc:AlternateContent xmlns:mc="http://schemas.openxmlformats.org/markup-compatibility/2006">
    <mc:Choice xmlns:p14="http://schemas.microsoft.com/office/powerpoint/2010/main" Requires="p14">
      <p:transition spd="slow" p14:dur="2000" advTm="59815"/>
    </mc:Choice>
    <mc:Fallback>
      <p:transition spd="slow" advTm="5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34D0-A83E-4AA3-96AF-EF2456556584}"/>
              </a:ext>
            </a:extLst>
          </p:cNvPr>
          <p:cNvSpPr>
            <a:spLocks noGrp="1"/>
          </p:cNvSpPr>
          <p:nvPr>
            <p:ph type="title"/>
          </p:nvPr>
        </p:nvSpPr>
        <p:spPr>
          <a:xfrm>
            <a:off x="2284980" y="64261"/>
            <a:ext cx="8911687" cy="1280890"/>
          </a:xfrm>
        </p:spPr>
        <p:txBody>
          <a:bodyPr anchor="ctr"/>
          <a:lstStyle/>
          <a:p>
            <a:r>
              <a:rPr lang="en-US"/>
              <a:t>Schematic</a:t>
            </a:r>
          </a:p>
        </p:txBody>
      </p:sp>
      <p:pic>
        <p:nvPicPr>
          <p:cNvPr id="6" name="Picture 5" descr="A screenshot of a map&#10;&#10;Description automatically generated">
            <a:extLst>
              <a:ext uri="{FF2B5EF4-FFF2-40B4-BE49-F238E27FC236}">
                <a16:creationId xmlns:a16="http://schemas.microsoft.com/office/drawing/2014/main" id="{AEA5DBC3-03EA-468E-824C-ED4F8FFC0032}"/>
              </a:ext>
            </a:extLst>
          </p:cNvPr>
          <p:cNvPicPr>
            <a:picLocks noChangeAspect="1"/>
          </p:cNvPicPr>
          <p:nvPr/>
        </p:nvPicPr>
        <p:blipFill rotWithShape="1">
          <a:blip r:embed="rId5">
            <a:extLst>
              <a:ext uri="{28A0092B-C50C-407E-A947-70E740481C1C}">
                <a14:useLocalDpi xmlns:a14="http://schemas.microsoft.com/office/drawing/2010/main" val="0"/>
              </a:ext>
            </a:extLst>
          </a:blip>
          <a:srcRect b="62429"/>
          <a:stretch/>
        </p:blipFill>
        <p:spPr>
          <a:xfrm>
            <a:off x="1580225" y="1098078"/>
            <a:ext cx="9463596" cy="5607522"/>
          </a:xfrm>
          <a:prstGeom prst="rect">
            <a:avLst/>
          </a:prstGeom>
        </p:spPr>
      </p:pic>
      <p:pic>
        <p:nvPicPr>
          <p:cNvPr id="15" name="Audio 14">
            <a:hlinkClick r:id="" action="ppaction://media"/>
            <a:extLst>
              <a:ext uri="{FF2B5EF4-FFF2-40B4-BE49-F238E27FC236}">
                <a16:creationId xmlns:a16="http://schemas.microsoft.com/office/drawing/2014/main" id="{B8FDDBB9-71D6-4172-88DD-D7ACFE4E2A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4991988"/>
      </p:ext>
    </p:extLst>
  </p:cSld>
  <p:clrMapOvr>
    <a:masterClrMapping/>
  </p:clrMapOvr>
  <mc:AlternateContent xmlns:mc="http://schemas.openxmlformats.org/markup-compatibility/2006">
    <mc:Choice xmlns:p14="http://schemas.microsoft.com/office/powerpoint/2010/main" Requires="p14">
      <p:transition spd="slow" p14:dur="2000" advTm="92634"/>
    </mc:Choice>
    <mc:Fallback>
      <p:transition spd="slow" advTm="92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4A80-F839-4BDB-8CE7-A150B4C5F63A}"/>
              </a:ext>
            </a:extLst>
          </p:cNvPr>
          <p:cNvSpPr>
            <a:spLocks noGrp="1"/>
          </p:cNvSpPr>
          <p:nvPr>
            <p:ph type="title"/>
          </p:nvPr>
        </p:nvSpPr>
        <p:spPr>
          <a:xfrm>
            <a:off x="2148040" y="219809"/>
            <a:ext cx="1914420" cy="724399"/>
          </a:xfrm>
        </p:spPr>
        <p:txBody>
          <a:bodyPr/>
          <a:lstStyle/>
          <a:p>
            <a:r>
              <a:rPr lang="en-US"/>
              <a:t>PCB</a:t>
            </a:r>
          </a:p>
        </p:txBody>
      </p:sp>
      <p:sp>
        <p:nvSpPr>
          <p:cNvPr id="3" name="Content Placeholder 2">
            <a:extLst>
              <a:ext uri="{FF2B5EF4-FFF2-40B4-BE49-F238E27FC236}">
                <a16:creationId xmlns:a16="http://schemas.microsoft.com/office/drawing/2014/main" id="{A8EDE0EF-57BC-4100-BC77-3EE23BAA9D96}"/>
              </a:ext>
            </a:extLst>
          </p:cNvPr>
          <p:cNvSpPr>
            <a:spLocks noGrp="1"/>
          </p:cNvSpPr>
          <p:nvPr>
            <p:ph idx="1"/>
          </p:nvPr>
        </p:nvSpPr>
        <p:spPr>
          <a:xfrm>
            <a:off x="1669506" y="944208"/>
            <a:ext cx="6020946" cy="4450239"/>
          </a:xfrm>
        </p:spPr>
        <p:txBody>
          <a:bodyPr>
            <a:normAutofit/>
          </a:bodyPr>
          <a:lstStyle/>
          <a:p>
            <a:r>
              <a:rPr lang="en-US"/>
              <a:t>The only circuit on the PCB is the transimpedance amplifier using the AD8675 op-amp from analog devices</a:t>
            </a:r>
          </a:p>
          <a:p>
            <a:r>
              <a:rPr lang="en-US"/>
              <a:t>U3 is a connector to communicate with the raspberry pi in the “brain box”</a:t>
            </a:r>
          </a:p>
          <a:p>
            <a:r>
              <a:rPr lang="en-US"/>
              <a:t>Grounded inputs and power rails: -5V, 3.3V </a:t>
            </a:r>
          </a:p>
          <a:p>
            <a:pPr lvl="1"/>
            <a:r>
              <a:rPr lang="en-US"/>
              <a:t>Grounded inputs made dark current zero(0V)</a:t>
            </a:r>
          </a:p>
          <a:p>
            <a:pPr lvl="1"/>
            <a:r>
              <a:rPr lang="en-US"/>
              <a:t>Gave us a peak output of 3.3V when illuminated</a:t>
            </a:r>
          </a:p>
          <a:p>
            <a:r>
              <a:rPr lang="en-US"/>
              <a:t>To limit inductance and ensure a clean output we have designed the capacitors to be as close to the pins as possible </a:t>
            </a:r>
          </a:p>
          <a:p>
            <a:endParaRPr lang="en-US"/>
          </a:p>
          <a:p>
            <a:endParaRPr lang="en-US"/>
          </a:p>
        </p:txBody>
      </p:sp>
      <p:pic>
        <p:nvPicPr>
          <p:cNvPr id="7" name="Picture 6">
            <a:extLst>
              <a:ext uri="{FF2B5EF4-FFF2-40B4-BE49-F238E27FC236}">
                <a16:creationId xmlns:a16="http://schemas.microsoft.com/office/drawing/2014/main" id="{F24A47EF-4CFD-4016-9076-A80C3474C27B}"/>
              </a:ext>
            </a:extLst>
          </p:cNvPr>
          <p:cNvPicPr>
            <a:picLocks noChangeAspect="1"/>
          </p:cNvPicPr>
          <p:nvPr/>
        </p:nvPicPr>
        <p:blipFill>
          <a:blip r:embed="rId5"/>
          <a:stretch>
            <a:fillRect/>
          </a:stretch>
        </p:blipFill>
        <p:spPr>
          <a:xfrm>
            <a:off x="7853925" y="3515557"/>
            <a:ext cx="3842304" cy="3009530"/>
          </a:xfrm>
          <a:prstGeom prst="rect">
            <a:avLst/>
          </a:prstGeom>
        </p:spPr>
      </p:pic>
      <p:pic>
        <p:nvPicPr>
          <p:cNvPr id="4" name="Picture 3">
            <a:extLst>
              <a:ext uri="{FF2B5EF4-FFF2-40B4-BE49-F238E27FC236}">
                <a16:creationId xmlns:a16="http://schemas.microsoft.com/office/drawing/2014/main" id="{E24CB4C8-C04C-4991-B54D-2E202623E0D4}"/>
              </a:ext>
            </a:extLst>
          </p:cNvPr>
          <p:cNvPicPr>
            <a:picLocks noChangeAspect="1"/>
          </p:cNvPicPr>
          <p:nvPr/>
        </p:nvPicPr>
        <p:blipFill rotWithShape="1">
          <a:blip r:embed="rId6"/>
          <a:srcRect l="9187" t="557" r="2421" b="1394"/>
          <a:stretch/>
        </p:blipFill>
        <p:spPr>
          <a:xfrm>
            <a:off x="8246888" y="343002"/>
            <a:ext cx="3288766" cy="2888470"/>
          </a:xfrm>
          <a:prstGeom prst="rect">
            <a:avLst/>
          </a:prstGeom>
        </p:spPr>
      </p:pic>
      <p:pic>
        <p:nvPicPr>
          <p:cNvPr id="8" name="Picture 7">
            <a:extLst>
              <a:ext uri="{FF2B5EF4-FFF2-40B4-BE49-F238E27FC236}">
                <a16:creationId xmlns:a16="http://schemas.microsoft.com/office/drawing/2014/main" id="{59055B4B-67CC-42CC-9579-38CE99826B8D}"/>
              </a:ext>
            </a:extLst>
          </p:cNvPr>
          <p:cNvPicPr>
            <a:picLocks noChangeAspect="1"/>
          </p:cNvPicPr>
          <p:nvPr/>
        </p:nvPicPr>
        <p:blipFill rotWithShape="1">
          <a:blip r:embed="rId7"/>
          <a:srcRect l="16485" t="19669" r="37376" b="17690"/>
          <a:stretch/>
        </p:blipFill>
        <p:spPr>
          <a:xfrm rot="16200000">
            <a:off x="3976220" y="3905715"/>
            <a:ext cx="1992639" cy="3607130"/>
          </a:xfrm>
          <a:prstGeom prst="rect">
            <a:avLst/>
          </a:prstGeom>
        </p:spPr>
      </p:pic>
      <p:pic>
        <p:nvPicPr>
          <p:cNvPr id="14" name="Audio 13">
            <a:hlinkClick r:id="" action="ppaction://media"/>
            <a:extLst>
              <a:ext uri="{FF2B5EF4-FFF2-40B4-BE49-F238E27FC236}">
                <a16:creationId xmlns:a16="http://schemas.microsoft.com/office/drawing/2014/main" id="{6295233C-9B04-45E9-8C2B-3766E7CFCF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5848870"/>
      </p:ext>
    </p:extLst>
  </p:cSld>
  <p:clrMapOvr>
    <a:masterClrMapping/>
  </p:clrMapOvr>
  <mc:AlternateContent xmlns:mc="http://schemas.openxmlformats.org/markup-compatibility/2006">
    <mc:Choice xmlns:p14="http://schemas.microsoft.com/office/powerpoint/2010/main" Requires="p14">
      <p:transition spd="slow" p14:dur="2000" advTm="53160"/>
    </mc:Choice>
    <mc:Fallback>
      <p:transition spd="slow" advTm="5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F25D-AA2F-471D-8B0F-8FF065A5B843}"/>
              </a:ext>
            </a:extLst>
          </p:cNvPr>
          <p:cNvSpPr>
            <a:spLocks noGrp="1"/>
          </p:cNvSpPr>
          <p:nvPr>
            <p:ph type="title"/>
          </p:nvPr>
        </p:nvSpPr>
        <p:spPr>
          <a:xfrm>
            <a:off x="-879091" y="581094"/>
            <a:ext cx="8911687" cy="1280890"/>
          </a:xfrm>
        </p:spPr>
        <p:txBody>
          <a:bodyPr anchor="ctr">
            <a:normAutofit/>
          </a:bodyPr>
          <a:lstStyle/>
          <a:p>
            <a:pPr algn="ctr"/>
            <a:r>
              <a:rPr lang="en-US"/>
              <a:t>Software</a:t>
            </a:r>
            <a:br>
              <a:rPr lang="en-US"/>
            </a:br>
            <a:endParaRPr lang="en-US"/>
          </a:p>
        </p:txBody>
      </p:sp>
      <p:sp>
        <p:nvSpPr>
          <p:cNvPr id="6" name="内容占位符 5">
            <a:extLst>
              <a:ext uri="{FF2B5EF4-FFF2-40B4-BE49-F238E27FC236}">
                <a16:creationId xmlns:a16="http://schemas.microsoft.com/office/drawing/2014/main" id="{69999634-74B9-4BAC-9DF0-8A75EFCD45D3}"/>
              </a:ext>
            </a:extLst>
          </p:cNvPr>
          <p:cNvSpPr>
            <a:spLocks noGrp="1"/>
          </p:cNvSpPr>
          <p:nvPr>
            <p:ph idx="1"/>
          </p:nvPr>
        </p:nvSpPr>
        <p:spPr>
          <a:xfrm>
            <a:off x="2569333" y="1368287"/>
            <a:ext cx="8915400" cy="3777622"/>
          </a:xfrm>
        </p:spPr>
        <p:txBody>
          <a:bodyPr vert="horz" lIns="91440" tIns="45720" rIns="91440" bIns="45720" rtlCol="0" anchor="t">
            <a:normAutofit/>
          </a:bodyPr>
          <a:lstStyle/>
          <a:p>
            <a:r>
              <a:rPr lang="zh-CN" altLang="en-US">
                <a:ea typeface="幼圆"/>
              </a:rPr>
              <a:t>Programming Language</a:t>
            </a:r>
            <a:r>
              <a:rPr lang="en-US" altLang="zh-CN">
                <a:ea typeface="幼圆"/>
              </a:rPr>
              <a:t> chosen</a:t>
            </a:r>
            <a:r>
              <a:rPr lang="zh-CN" altLang="en-US">
                <a:ea typeface="幼圆"/>
              </a:rPr>
              <a:t>: Python</a:t>
            </a:r>
            <a:r>
              <a:rPr lang="en-US" altLang="zh-CN">
                <a:ea typeface="幼圆"/>
              </a:rPr>
              <a:t>.</a:t>
            </a:r>
          </a:p>
          <a:p>
            <a:r>
              <a:rPr lang="en-US" altLang="zh-CN">
                <a:ea typeface="幼圆"/>
              </a:rPr>
              <a:t>Code was separated into modules for better organization &amp; readability.</a:t>
            </a:r>
            <a:endParaRPr lang="zh-CN" altLang="en-US">
              <a:ea typeface="幼圆"/>
            </a:endParaRPr>
          </a:p>
          <a:p>
            <a:r>
              <a:rPr lang="zh-CN" altLang="en-US">
                <a:ea typeface="幼圆"/>
              </a:rPr>
              <a:t>Computer Vision libraries</a:t>
            </a:r>
            <a:r>
              <a:rPr lang="en-US" altLang="zh-CN">
                <a:ea typeface="幼圆"/>
              </a:rPr>
              <a:t> chosen</a:t>
            </a:r>
            <a:r>
              <a:rPr lang="zh-CN" altLang="en-US">
                <a:ea typeface="幼圆"/>
              </a:rPr>
              <a:t>: OpenCV</a:t>
            </a:r>
            <a:r>
              <a:rPr lang="en-US" altLang="zh-CN">
                <a:ea typeface="幼圆"/>
              </a:rPr>
              <a:t> and</a:t>
            </a:r>
            <a:r>
              <a:rPr lang="zh-CN" altLang="en-US">
                <a:ea typeface="幼圆"/>
              </a:rPr>
              <a:t> numpy.</a:t>
            </a:r>
          </a:p>
          <a:p>
            <a:r>
              <a:rPr lang="zh-CN" altLang="en-US">
                <a:ea typeface="幼圆"/>
              </a:rPr>
              <a:t>GUI</a:t>
            </a:r>
            <a:r>
              <a:rPr lang="en-US" altLang="zh-CN">
                <a:ea typeface="幼圆"/>
              </a:rPr>
              <a:t> library chosen</a:t>
            </a:r>
            <a:r>
              <a:rPr lang="zh-CN" altLang="en-US">
                <a:ea typeface="幼圆"/>
              </a:rPr>
              <a:t>: Tkinter</a:t>
            </a:r>
            <a:endParaRPr lang="en-US" altLang="zh-CN">
              <a:ea typeface="幼圆"/>
            </a:endParaRPr>
          </a:p>
          <a:p>
            <a:r>
              <a:rPr lang="en-US" altLang="zh-CN">
                <a:ea typeface="幼圆"/>
              </a:rPr>
              <a:t>Communication with actuators &amp; photodiode via Raspberry Pi GPIOs</a:t>
            </a:r>
            <a:endParaRPr lang="zh-CN" altLang="en-US">
              <a:ea typeface="幼圆"/>
            </a:endParaRPr>
          </a:p>
          <a:p>
            <a:endParaRPr lang="zh-CN" altLang="en-US">
              <a:ea typeface="幼圆"/>
            </a:endParaRPr>
          </a:p>
          <a:p>
            <a:endParaRPr lang="zh-CN" altLang="en-US">
              <a:ea typeface="幼圆"/>
            </a:endParaRPr>
          </a:p>
        </p:txBody>
      </p:sp>
      <p:pic>
        <p:nvPicPr>
          <p:cNvPr id="8" name="Picture 7" descr="A screenshot of a cell phone&#10;&#10;Description automatically generated">
            <a:extLst>
              <a:ext uri="{FF2B5EF4-FFF2-40B4-BE49-F238E27FC236}">
                <a16:creationId xmlns:a16="http://schemas.microsoft.com/office/drawing/2014/main" id="{0ACA4DBE-7A3F-8B4B-8EFD-7632D9CD8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0460" y="3737112"/>
            <a:ext cx="3379807" cy="2667165"/>
          </a:xfrm>
          <a:prstGeom prst="rect">
            <a:avLst/>
          </a:prstGeom>
        </p:spPr>
      </p:pic>
      <p:graphicFrame>
        <p:nvGraphicFramePr>
          <p:cNvPr id="9" name="Table 4">
            <a:extLst>
              <a:ext uri="{FF2B5EF4-FFF2-40B4-BE49-F238E27FC236}">
                <a16:creationId xmlns:a16="http://schemas.microsoft.com/office/drawing/2014/main" id="{70A86130-6502-E845-93E4-9007BC7D060F}"/>
              </a:ext>
            </a:extLst>
          </p:cNvPr>
          <p:cNvGraphicFramePr>
            <a:graphicFrameLocks/>
          </p:cNvGraphicFramePr>
          <p:nvPr>
            <p:extLst>
              <p:ext uri="{D42A27DB-BD31-4B8C-83A1-F6EECF244321}">
                <p14:modId xmlns:p14="http://schemas.microsoft.com/office/powerpoint/2010/main" val="1277751006"/>
              </p:ext>
            </p:extLst>
          </p:nvPr>
        </p:nvGraphicFramePr>
        <p:xfrm>
          <a:off x="2569333" y="4049614"/>
          <a:ext cx="4869280" cy="1971366"/>
        </p:xfrm>
        <a:graphic>
          <a:graphicData uri="http://schemas.openxmlformats.org/drawingml/2006/table">
            <a:tbl>
              <a:tblPr firstRow="1" bandRow="1">
                <a:tableStyleId>{5C22544A-7EE6-4342-B048-85BDC9FD1C3A}</a:tableStyleId>
              </a:tblPr>
              <a:tblGrid>
                <a:gridCol w="949119">
                  <a:extLst>
                    <a:ext uri="{9D8B030D-6E8A-4147-A177-3AD203B41FA5}">
                      <a16:colId xmlns:a16="http://schemas.microsoft.com/office/drawing/2014/main" val="3856755735"/>
                    </a:ext>
                  </a:extLst>
                </a:gridCol>
                <a:gridCol w="1321905">
                  <a:extLst>
                    <a:ext uri="{9D8B030D-6E8A-4147-A177-3AD203B41FA5}">
                      <a16:colId xmlns:a16="http://schemas.microsoft.com/office/drawing/2014/main" val="2495586694"/>
                    </a:ext>
                  </a:extLst>
                </a:gridCol>
                <a:gridCol w="1093304">
                  <a:extLst>
                    <a:ext uri="{9D8B030D-6E8A-4147-A177-3AD203B41FA5}">
                      <a16:colId xmlns:a16="http://schemas.microsoft.com/office/drawing/2014/main" val="3939956620"/>
                    </a:ext>
                  </a:extLst>
                </a:gridCol>
                <a:gridCol w="1504952">
                  <a:extLst>
                    <a:ext uri="{9D8B030D-6E8A-4147-A177-3AD203B41FA5}">
                      <a16:colId xmlns:a16="http://schemas.microsoft.com/office/drawing/2014/main" val="684631499"/>
                    </a:ext>
                  </a:extLst>
                </a:gridCol>
              </a:tblGrid>
              <a:tr h="447366">
                <a:tc>
                  <a:txBody>
                    <a:bodyPr/>
                    <a:lstStyle/>
                    <a:p>
                      <a:endParaRPr lang="en-US" sz="1400"/>
                    </a:p>
                  </a:txBody>
                  <a:tcPr/>
                </a:tc>
                <a:tc>
                  <a:txBody>
                    <a:bodyPr/>
                    <a:lstStyle/>
                    <a:p>
                      <a:pPr algn="ctr"/>
                      <a:r>
                        <a:rPr lang="en-US" sz="1200"/>
                        <a:t>Simplicity (1-3)</a:t>
                      </a:r>
                    </a:p>
                  </a:txBody>
                  <a:tcPr/>
                </a:tc>
                <a:tc>
                  <a:txBody>
                    <a:bodyPr/>
                    <a:lstStyle/>
                    <a:p>
                      <a:pPr algn="ctr"/>
                      <a:r>
                        <a:rPr lang="en-US" sz="1200"/>
                        <a:t>Demand</a:t>
                      </a:r>
                    </a:p>
                  </a:txBody>
                  <a:tcPr/>
                </a:tc>
                <a:tc>
                  <a:txBody>
                    <a:bodyPr/>
                    <a:lstStyle/>
                    <a:p>
                      <a:pPr algn="ctr"/>
                      <a:r>
                        <a:rPr lang="en-US" sz="1200"/>
                        <a:t>Documentation</a:t>
                      </a:r>
                    </a:p>
                  </a:txBody>
                  <a:tcPr/>
                </a:tc>
                <a:extLst>
                  <a:ext uri="{0D108BD9-81ED-4DB2-BD59-A6C34878D82A}">
                    <a16:rowId xmlns:a16="http://schemas.microsoft.com/office/drawing/2014/main" val="2616491083"/>
                  </a:ext>
                </a:extLst>
              </a:tr>
              <a:tr h="263157">
                <a:tc>
                  <a:txBody>
                    <a:bodyPr/>
                    <a:lstStyle/>
                    <a:p>
                      <a:r>
                        <a:rPr lang="en-US" sz="1400"/>
                        <a:t>C++</a:t>
                      </a:r>
                    </a:p>
                  </a:txBody>
                  <a:tcPr/>
                </a:tc>
                <a:tc>
                  <a:txBody>
                    <a:bodyPr/>
                    <a:lstStyle/>
                    <a:p>
                      <a:pPr algn="ctr"/>
                      <a:r>
                        <a:rPr lang="en-US" sz="1400"/>
                        <a:t>1</a:t>
                      </a:r>
                    </a:p>
                  </a:txBody>
                  <a:tcPr/>
                </a:tc>
                <a:tc>
                  <a:txBody>
                    <a:bodyPr/>
                    <a:lstStyle/>
                    <a:p>
                      <a:pPr algn="ctr"/>
                      <a:r>
                        <a:rPr lang="en-US" sz="1400"/>
                        <a:t>High</a:t>
                      </a:r>
                    </a:p>
                  </a:txBody>
                  <a:tcPr/>
                </a:tc>
                <a:tc>
                  <a:txBody>
                    <a:bodyPr/>
                    <a:lstStyle/>
                    <a:p>
                      <a:pPr algn="ctr"/>
                      <a:r>
                        <a:rPr lang="en-US" sz="1400"/>
                        <a:t>Good</a:t>
                      </a:r>
                    </a:p>
                  </a:txBody>
                  <a:tcPr/>
                </a:tc>
                <a:extLst>
                  <a:ext uri="{0D108BD9-81ED-4DB2-BD59-A6C34878D82A}">
                    <a16:rowId xmlns:a16="http://schemas.microsoft.com/office/drawing/2014/main" val="3160325187"/>
                  </a:ext>
                </a:extLst>
              </a:tr>
              <a:tr h="263157">
                <a:tc>
                  <a:txBody>
                    <a:bodyPr/>
                    <a:lstStyle/>
                    <a:p>
                      <a:r>
                        <a:rPr lang="en-US" sz="1400" b="1"/>
                        <a:t>Python</a:t>
                      </a:r>
                    </a:p>
                  </a:txBody>
                  <a:tcPr>
                    <a:solidFill>
                      <a:schemeClr val="accent2"/>
                    </a:solidFill>
                  </a:tcPr>
                </a:tc>
                <a:tc>
                  <a:txBody>
                    <a:bodyPr/>
                    <a:lstStyle/>
                    <a:p>
                      <a:pPr algn="ctr"/>
                      <a:r>
                        <a:rPr lang="en-US" sz="1400" b="1"/>
                        <a:t>3</a:t>
                      </a:r>
                    </a:p>
                  </a:txBody>
                  <a:tcPr>
                    <a:solidFill>
                      <a:schemeClr val="accent2"/>
                    </a:solidFill>
                  </a:tcPr>
                </a:tc>
                <a:tc>
                  <a:txBody>
                    <a:bodyPr/>
                    <a:lstStyle/>
                    <a:p>
                      <a:pPr algn="ctr"/>
                      <a:r>
                        <a:rPr lang="en-US" sz="1400" b="1"/>
                        <a:t>High</a:t>
                      </a:r>
                    </a:p>
                  </a:txBody>
                  <a:tcPr>
                    <a:solidFill>
                      <a:schemeClr val="accent2"/>
                    </a:solidFill>
                  </a:tcPr>
                </a:tc>
                <a:tc>
                  <a:txBody>
                    <a:bodyPr/>
                    <a:lstStyle/>
                    <a:p>
                      <a:pPr algn="ctr"/>
                      <a:r>
                        <a:rPr lang="en-US" sz="1400" b="1"/>
                        <a:t>Good</a:t>
                      </a:r>
                    </a:p>
                  </a:txBody>
                  <a:tcPr>
                    <a:solidFill>
                      <a:schemeClr val="accent2"/>
                    </a:solidFill>
                  </a:tcPr>
                </a:tc>
                <a:extLst>
                  <a:ext uri="{0D108BD9-81ED-4DB2-BD59-A6C34878D82A}">
                    <a16:rowId xmlns:a16="http://schemas.microsoft.com/office/drawing/2014/main" val="4090162654"/>
                  </a:ext>
                </a:extLst>
              </a:tr>
              <a:tr h="263157">
                <a:tc>
                  <a:txBody>
                    <a:bodyPr/>
                    <a:lstStyle/>
                    <a:p>
                      <a:r>
                        <a:rPr lang="en-US" sz="1400"/>
                        <a:t>Java</a:t>
                      </a:r>
                    </a:p>
                  </a:txBody>
                  <a:tcPr/>
                </a:tc>
                <a:tc>
                  <a:txBody>
                    <a:bodyPr/>
                    <a:lstStyle/>
                    <a:p>
                      <a:pPr algn="ctr"/>
                      <a:r>
                        <a:rPr lang="en-US" sz="1400"/>
                        <a:t>2</a:t>
                      </a:r>
                    </a:p>
                  </a:txBody>
                  <a:tcPr/>
                </a:tc>
                <a:tc>
                  <a:txBody>
                    <a:bodyPr/>
                    <a:lstStyle/>
                    <a:p>
                      <a:pPr algn="ctr"/>
                      <a:r>
                        <a:rPr lang="en-US" sz="1400"/>
                        <a:t>Medium</a:t>
                      </a:r>
                    </a:p>
                  </a:txBody>
                  <a:tcPr/>
                </a:tc>
                <a:tc>
                  <a:txBody>
                    <a:bodyPr/>
                    <a:lstStyle/>
                    <a:p>
                      <a:pPr algn="ctr"/>
                      <a:r>
                        <a:rPr lang="en-US" sz="1400"/>
                        <a:t>Good</a:t>
                      </a:r>
                    </a:p>
                  </a:txBody>
                  <a:tcPr/>
                </a:tc>
                <a:extLst>
                  <a:ext uri="{0D108BD9-81ED-4DB2-BD59-A6C34878D82A}">
                    <a16:rowId xmlns:a16="http://schemas.microsoft.com/office/drawing/2014/main" val="1639194861"/>
                  </a:ext>
                </a:extLst>
              </a:tr>
              <a:tr h="263157">
                <a:tc>
                  <a:txBody>
                    <a:bodyPr/>
                    <a:lstStyle/>
                    <a:p>
                      <a:r>
                        <a:rPr lang="en-US" sz="1400"/>
                        <a:t>MATLAB</a:t>
                      </a:r>
                    </a:p>
                  </a:txBody>
                  <a:tcPr/>
                </a:tc>
                <a:tc>
                  <a:txBody>
                    <a:bodyPr/>
                    <a:lstStyle/>
                    <a:p>
                      <a:pPr algn="ctr"/>
                      <a:r>
                        <a:rPr lang="en-US" sz="1400"/>
                        <a:t>2</a:t>
                      </a:r>
                    </a:p>
                  </a:txBody>
                  <a:tcPr/>
                </a:tc>
                <a:tc>
                  <a:txBody>
                    <a:bodyPr/>
                    <a:lstStyle/>
                    <a:p>
                      <a:pPr algn="ctr"/>
                      <a:r>
                        <a:rPr lang="en-US" sz="1400"/>
                        <a:t>Medium</a:t>
                      </a:r>
                    </a:p>
                  </a:txBody>
                  <a:tcPr/>
                </a:tc>
                <a:tc>
                  <a:txBody>
                    <a:bodyPr/>
                    <a:lstStyle/>
                    <a:p>
                      <a:pPr algn="ctr"/>
                      <a:r>
                        <a:rPr lang="en-US" sz="1400"/>
                        <a:t>Good</a:t>
                      </a:r>
                    </a:p>
                  </a:txBody>
                  <a:tcPr/>
                </a:tc>
                <a:extLst>
                  <a:ext uri="{0D108BD9-81ED-4DB2-BD59-A6C34878D82A}">
                    <a16:rowId xmlns:a16="http://schemas.microsoft.com/office/drawing/2014/main" val="4173920724"/>
                  </a:ext>
                </a:extLst>
              </a:tr>
              <a:tr h="263157">
                <a:tc>
                  <a:txBody>
                    <a:bodyPr/>
                    <a:lstStyle/>
                    <a:p>
                      <a:r>
                        <a:rPr lang="en-US" sz="1400"/>
                        <a:t>OCTAVE</a:t>
                      </a:r>
                    </a:p>
                  </a:txBody>
                  <a:tcPr/>
                </a:tc>
                <a:tc>
                  <a:txBody>
                    <a:bodyPr/>
                    <a:lstStyle/>
                    <a:p>
                      <a:pPr algn="ctr"/>
                      <a:r>
                        <a:rPr lang="en-US" sz="1400"/>
                        <a:t>2</a:t>
                      </a:r>
                    </a:p>
                  </a:txBody>
                  <a:tcPr/>
                </a:tc>
                <a:tc>
                  <a:txBody>
                    <a:bodyPr/>
                    <a:lstStyle/>
                    <a:p>
                      <a:pPr algn="ctr"/>
                      <a:r>
                        <a:rPr lang="en-US" sz="1400"/>
                        <a:t>Low</a:t>
                      </a:r>
                    </a:p>
                  </a:txBody>
                  <a:tcPr/>
                </a:tc>
                <a:tc>
                  <a:txBody>
                    <a:bodyPr/>
                    <a:lstStyle/>
                    <a:p>
                      <a:pPr algn="ctr"/>
                      <a:r>
                        <a:rPr lang="en-US" sz="1400"/>
                        <a:t>Poor</a:t>
                      </a:r>
                    </a:p>
                  </a:txBody>
                  <a:tcPr/>
                </a:tc>
                <a:extLst>
                  <a:ext uri="{0D108BD9-81ED-4DB2-BD59-A6C34878D82A}">
                    <a16:rowId xmlns:a16="http://schemas.microsoft.com/office/drawing/2014/main" val="3256381628"/>
                  </a:ext>
                </a:extLst>
              </a:tr>
            </a:tbl>
          </a:graphicData>
        </a:graphic>
      </p:graphicFrame>
      <p:pic>
        <p:nvPicPr>
          <p:cNvPr id="5" name="Audio 4">
            <a:hlinkClick r:id="" action="ppaction://media"/>
            <a:extLst>
              <a:ext uri="{FF2B5EF4-FFF2-40B4-BE49-F238E27FC236}">
                <a16:creationId xmlns:a16="http://schemas.microsoft.com/office/drawing/2014/main" id="{AE55EE3B-0961-3447-8F20-696610C227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13755495"/>
      </p:ext>
    </p:extLst>
  </p:cSld>
  <p:clrMapOvr>
    <a:masterClrMapping/>
  </p:clrMapOvr>
  <mc:AlternateContent xmlns:mc="http://schemas.openxmlformats.org/markup-compatibility/2006">
    <mc:Choice xmlns:p14="http://schemas.microsoft.com/office/powerpoint/2010/main" Requires="p14">
      <p:transition spd="slow" p14:dur="2000" advTm="48368"/>
    </mc:Choice>
    <mc:Fallback>
      <p:transition spd="slow" advTm="4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189C-D233-41E4-98AB-B652C756211C}"/>
              </a:ext>
            </a:extLst>
          </p:cNvPr>
          <p:cNvSpPr>
            <a:spLocks noGrp="1"/>
          </p:cNvSpPr>
          <p:nvPr>
            <p:ph type="title"/>
          </p:nvPr>
        </p:nvSpPr>
        <p:spPr>
          <a:xfrm>
            <a:off x="2457731" y="611820"/>
            <a:ext cx="8911687" cy="1280890"/>
          </a:xfrm>
        </p:spPr>
        <p:txBody>
          <a:bodyPr/>
          <a:lstStyle/>
          <a:p>
            <a:r>
              <a:rPr lang="en-US"/>
              <a:t>Criteria for selecting a sensor</a:t>
            </a:r>
          </a:p>
        </p:txBody>
      </p:sp>
      <p:graphicFrame>
        <p:nvGraphicFramePr>
          <p:cNvPr id="4" name="Table 4">
            <a:extLst>
              <a:ext uri="{FF2B5EF4-FFF2-40B4-BE49-F238E27FC236}">
                <a16:creationId xmlns:a16="http://schemas.microsoft.com/office/drawing/2014/main" id="{4499A74B-82CB-4835-BD13-77CA59531C7B}"/>
              </a:ext>
            </a:extLst>
          </p:cNvPr>
          <p:cNvGraphicFramePr>
            <a:graphicFrameLocks noGrp="1"/>
          </p:cNvGraphicFramePr>
          <p:nvPr>
            <p:ph idx="1"/>
            <p:extLst>
              <p:ext uri="{D42A27DB-BD31-4B8C-83A1-F6EECF244321}">
                <p14:modId xmlns:p14="http://schemas.microsoft.com/office/powerpoint/2010/main" val="902703748"/>
              </p:ext>
            </p:extLst>
          </p:nvPr>
        </p:nvGraphicFramePr>
        <p:xfrm>
          <a:off x="2457731" y="3620936"/>
          <a:ext cx="8915400" cy="2001520"/>
        </p:xfrm>
        <a:graphic>
          <a:graphicData uri="http://schemas.openxmlformats.org/drawingml/2006/table">
            <a:tbl>
              <a:tblPr firstRow="1" bandRow="1">
                <a:tableStyleId>{5C22544A-7EE6-4342-B048-85BDC9FD1C3A}</a:tableStyleId>
              </a:tblPr>
              <a:tblGrid>
                <a:gridCol w="1485900">
                  <a:extLst>
                    <a:ext uri="{9D8B030D-6E8A-4147-A177-3AD203B41FA5}">
                      <a16:colId xmlns:a16="http://schemas.microsoft.com/office/drawing/2014/main" val="1702951973"/>
                    </a:ext>
                  </a:extLst>
                </a:gridCol>
                <a:gridCol w="1485900">
                  <a:extLst>
                    <a:ext uri="{9D8B030D-6E8A-4147-A177-3AD203B41FA5}">
                      <a16:colId xmlns:a16="http://schemas.microsoft.com/office/drawing/2014/main" val="4183898348"/>
                    </a:ext>
                  </a:extLst>
                </a:gridCol>
                <a:gridCol w="1485900">
                  <a:extLst>
                    <a:ext uri="{9D8B030D-6E8A-4147-A177-3AD203B41FA5}">
                      <a16:colId xmlns:a16="http://schemas.microsoft.com/office/drawing/2014/main" val="1759821569"/>
                    </a:ext>
                  </a:extLst>
                </a:gridCol>
                <a:gridCol w="1485900">
                  <a:extLst>
                    <a:ext uri="{9D8B030D-6E8A-4147-A177-3AD203B41FA5}">
                      <a16:colId xmlns:a16="http://schemas.microsoft.com/office/drawing/2014/main" val="3911879330"/>
                    </a:ext>
                  </a:extLst>
                </a:gridCol>
                <a:gridCol w="1485900">
                  <a:extLst>
                    <a:ext uri="{9D8B030D-6E8A-4147-A177-3AD203B41FA5}">
                      <a16:colId xmlns:a16="http://schemas.microsoft.com/office/drawing/2014/main" val="3016532371"/>
                    </a:ext>
                  </a:extLst>
                </a:gridCol>
                <a:gridCol w="1485900">
                  <a:extLst>
                    <a:ext uri="{9D8B030D-6E8A-4147-A177-3AD203B41FA5}">
                      <a16:colId xmlns:a16="http://schemas.microsoft.com/office/drawing/2014/main" val="2319883169"/>
                    </a:ext>
                  </a:extLst>
                </a:gridCol>
              </a:tblGrid>
              <a:tr h="370840">
                <a:tc>
                  <a:txBody>
                    <a:bodyPr/>
                    <a:lstStyle/>
                    <a:p>
                      <a:endParaRPr lang="en-US"/>
                    </a:p>
                  </a:txBody>
                  <a:tcPr/>
                </a:tc>
                <a:tc>
                  <a:txBody>
                    <a:bodyPr/>
                    <a:lstStyle/>
                    <a:p>
                      <a:pPr algn="ctr"/>
                      <a:r>
                        <a:rPr lang="en-US" sz="1400"/>
                        <a:t>Accuracy &amp; precision</a:t>
                      </a:r>
                      <a:endParaRPr lang="en-US" sz="1400" err="1"/>
                    </a:p>
                  </a:txBody>
                  <a:tcPr/>
                </a:tc>
                <a:tc>
                  <a:txBody>
                    <a:bodyPr/>
                    <a:lstStyle/>
                    <a:p>
                      <a:pPr algn="ctr"/>
                      <a:r>
                        <a:rPr lang="en-US" sz="1400"/>
                        <a:t>Open-ended design</a:t>
                      </a:r>
                    </a:p>
                  </a:txBody>
                  <a:tcPr/>
                </a:tc>
                <a:tc>
                  <a:txBody>
                    <a:bodyPr/>
                    <a:lstStyle/>
                    <a:p>
                      <a:pPr algn="ctr"/>
                      <a:r>
                        <a:rPr lang="en-US" sz="1400"/>
                        <a:t>Price</a:t>
                      </a:r>
                    </a:p>
                  </a:txBody>
                  <a:tcPr/>
                </a:tc>
                <a:tc>
                  <a:txBody>
                    <a:bodyPr/>
                    <a:lstStyle/>
                    <a:p>
                      <a:pPr algn="ctr"/>
                      <a:r>
                        <a:rPr lang="en-US" sz="1400"/>
                        <a:t>Learning Potential</a:t>
                      </a:r>
                    </a:p>
                  </a:txBody>
                  <a:tcPr/>
                </a:tc>
                <a:tc>
                  <a:txBody>
                    <a:bodyPr/>
                    <a:lstStyle/>
                    <a:p>
                      <a:pPr algn="ctr"/>
                      <a:r>
                        <a:rPr lang="en-US" sz="1400"/>
                        <a:t>In-demand technology</a:t>
                      </a:r>
                    </a:p>
                  </a:txBody>
                  <a:tcPr/>
                </a:tc>
                <a:extLst>
                  <a:ext uri="{0D108BD9-81ED-4DB2-BD59-A6C34878D82A}">
                    <a16:rowId xmlns:a16="http://schemas.microsoft.com/office/drawing/2014/main" val="2888858941"/>
                  </a:ext>
                </a:extLst>
              </a:tr>
              <a:tr h="370840">
                <a:tc>
                  <a:txBody>
                    <a:bodyPr/>
                    <a:lstStyle/>
                    <a:p>
                      <a:r>
                        <a:rPr lang="en-US" sz="1400"/>
                        <a:t>Microwave</a:t>
                      </a:r>
                    </a:p>
                  </a:txBody>
                  <a:tcPr/>
                </a:tc>
                <a:tc>
                  <a:txBody>
                    <a:bodyPr/>
                    <a:lstStyle/>
                    <a:p>
                      <a:pPr algn="ctr"/>
                      <a:r>
                        <a:rPr lang="en-US" sz="1400"/>
                        <a:t>high</a:t>
                      </a:r>
                    </a:p>
                  </a:txBody>
                  <a:tcPr/>
                </a:tc>
                <a:tc>
                  <a:txBody>
                    <a:bodyPr/>
                    <a:lstStyle/>
                    <a:p>
                      <a:pPr algn="ctr"/>
                      <a:r>
                        <a:rPr lang="en-US" sz="1400"/>
                        <a:t>no</a:t>
                      </a:r>
                    </a:p>
                  </a:txBody>
                  <a:tcPr/>
                </a:tc>
                <a:tc>
                  <a:txBody>
                    <a:bodyPr/>
                    <a:lstStyle/>
                    <a:p>
                      <a:pPr algn="ctr"/>
                      <a:r>
                        <a:rPr lang="en-US" sz="1400"/>
                        <a:t>&lt;$2.00</a:t>
                      </a:r>
                    </a:p>
                  </a:txBody>
                  <a:tcPr/>
                </a:tc>
                <a:tc>
                  <a:txBody>
                    <a:bodyPr/>
                    <a:lstStyle/>
                    <a:p>
                      <a:pPr algn="ctr"/>
                      <a:r>
                        <a:rPr lang="en-US" sz="1400"/>
                        <a:t>low</a:t>
                      </a:r>
                    </a:p>
                  </a:txBody>
                  <a:tcPr/>
                </a:tc>
                <a:tc>
                  <a:txBody>
                    <a:bodyPr/>
                    <a:lstStyle/>
                    <a:p>
                      <a:pPr algn="ctr"/>
                      <a:r>
                        <a:rPr lang="en-US" sz="1400"/>
                        <a:t>no</a:t>
                      </a:r>
                    </a:p>
                  </a:txBody>
                  <a:tcPr/>
                </a:tc>
                <a:extLst>
                  <a:ext uri="{0D108BD9-81ED-4DB2-BD59-A6C34878D82A}">
                    <a16:rowId xmlns:a16="http://schemas.microsoft.com/office/drawing/2014/main" val="2529895253"/>
                  </a:ext>
                </a:extLst>
              </a:tr>
              <a:tr h="370840">
                <a:tc>
                  <a:txBody>
                    <a:bodyPr/>
                    <a:lstStyle/>
                    <a:p>
                      <a:r>
                        <a:rPr lang="en-US" sz="1400"/>
                        <a:t>Ultrasonic</a:t>
                      </a:r>
                    </a:p>
                  </a:txBody>
                  <a:tcPr/>
                </a:tc>
                <a:tc>
                  <a:txBody>
                    <a:bodyPr/>
                    <a:lstStyle/>
                    <a:p>
                      <a:pPr algn="ctr"/>
                      <a:r>
                        <a:rPr lang="en-US" sz="1400"/>
                        <a:t>high</a:t>
                      </a:r>
                    </a:p>
                  </a:txBody>
                  <a:tcPr/>
                </a:tc>
                <a:tc>
                  <a:txBody>
                    <a:bodyPr/>
                    <a:lstStyle/>
                    <a:p>
                      <a:pPr algn="ctr"/>
                      <a:r>
                        <a:rPr lang="en-US" sz="1400"/>
                        <a:t>no</a:t>
                      </a:r>
                    </a:p>
                  </a:txBody>
                  <a:tcPr/>
                </a:tc>
                <a:tc>
                  <a:txBody>
                    <a:bodyPr/>
                    <a:lstStyle/>
                    <a:p>
                      <a:pPr algn="ctr"/>
                      <a:r>
                        <a:rPr lang="en-US" sz="1400"/>
                        <a:t>&lt;$3.00</a:t>
                      </a:r>
                    </a:p>
                  </a:txBody>
                  <a:tcPr/>
                </a:tc>
                <a:tc>
                  <a:txBody>
                    <a:bodyPr/>
                    <a:lstStyle/>
                    <a:p>
                      <a:pPr algn="ctr"/>
                      <a:r>
                        <a:rPr lang="en-US" sz="1400"/>
                        <a:t>low</a:t>
                      </a:r>
                    </a:p>
                  </a:txBody>
                  <a:tcPr/>
                </a:tc>
                <a:tc>
                  <a:txBody>
                    <a:bodyPr/>
                    <a:lstStyle/>
                    <a:p>
                      <a:pPr algn="ctr"/>
                      <a:r>
                        <a:rPr lang="en-US" sz="1400"/>
                        <a:t>no</a:t>
                      </a:r>
                    </a:p>
                  </a:txBody>
                  <a:tcPr/>
                </a:tc>
                <a:extLst>
                  <a:ext uri="{0D108BD9-81ED-4DB2-BD59-A6C34878D82A}">
                    <a16:rowId xmlns:a16="http://schemas.microsoft.com/office/drawing/2014/main" val="912278977"/>
                  </a:ext>
                </a:extLst>
              </a:tr>
              <a:tr h="370840">
                <a:tc>
                  <a:txBody>
                    <a:bodyPr/>
                    <a:lstStyle/>
                    <a:p>
                      <a:r>
                        <a:rPr lang="en-US" sz="1400"/>
                        <a:t>Lidar</a:t>
                      </a:r>
                    </a:p>
                  </a:txBody>
                  <a:tcPr/>
                </a:tc>
                <a:tc>
                  <a:txBody>
                    <a:bodyPr/>
                    <a:lstStyle/>
                    <a:p>
                      <a:pPr algn="ctr"/>
                      <a:r>
                        <a:rPr lang="en-US" sz="1400"/>
                        <a:t>high</a:t>
                      </a:r>
                    </a:p>
                  </a:txBody>
                  <a:tcPr/>
                </a:tc>
                <a:tc>
                  <a:txBody>
                    <a:bodyPr/>
                    <a:lstStyle/>
                    <a:p>
                      <a:pPr algn="ctr"/>
                      <a:r>
                        <a:rPr lang="en-US" sz="1400"/>
                        <a:t>no</a:t>
                      </a:r>
                    </a:p>
                  </a:txBody>
                  <a:tcPr/>
                </a:tc>
                <a:tc>
                  <a:txBody>
                    <a:bodyPr/>
                    <a:lstStyle/>
                    <a:p>
                      <a:pPr algn="ctr"/>
                      <a:r>
                        <a:rPr lang="en-US" sz="1400"/>
                        <a:t>&lt;$40.00</a:t>
                      </a:r>
                    </a:p>
                  </a:txBody>
                  <a:tcPr/>
                </a:tc>
                <a:tc>
                  <a:txBody>
                    <a:bodyPr/>
                    <a:lstStyle/>
                    <a:p>
                      <a:pPr algn="ctr"/>
                      <a:r>
                        <a:rPr lang="en-US" sz="1400"/>
                        <a:t>low</a:t>
                      </a:r>
                    </a:p>
                  </a:txBody>
                  <a:tcPr/>
                </a:tc>
                <a:tc>
                  <a:txBody>
                    <a:bodyPr/>
                    <a:lstStyle/>
                    <a:p>
                      <a:pPr algn="ctr"/>
                      <a:r>
                        <a:rPr lang="en-US" sz="1400"/>
                        <a:t>yes</a:t>
                      </a:r>
                    </a:p>
                  </a:txBody>
                  <a:tcPr/>
                </a:tc>
                <a:extLst>
                  <a:ext uri="{0D108BD9-81ED-4DB2-BD59-A6C34878D82A}">
                    <a16:rowId xmlns:a16="http://schemas.microsoft.com/office/drawing/2014/main" val="1074637733"/>
                  </a:ext>
                </a:extLst>
              </a:tr>
              <a:tr h="370840">
                <a:tc>
                  <a:txBody>
                    <a:bodyPr/>
                    <a:lstStyle/>
                    <a:p>
                      <a:r>
                        <a:rPr lang="en-US" sz="1400"/>
                        <a:t>Camera</a:t>
                      </a:r>
                    </a:p>
                  </a:txBody>
                  <a:tcPr>
                    <a:solidFill>
                      <a:schemeClr val="accent2"/>
                    </a:solidFill>
                  </a:tcPr>
                </a:tc>
                <a:tc>
                  <a:txBody>
                    <a:bodyPr/>
                    <a:lstStyle/>
                    <a:p>
                      <a:pPr algn="ctr"/>
                      <a:r>
                        <a:rPr lang="en-US" sz="1400"/>
                        <a:t>high</a:t>
                      </a:r>
                    </a:p>
                  </a:txBody>
                  <a:tcPr>
                    <a:solidFill>
                      <a:schemeClr val="accent2"/>
                    </a:solidFill>
                  </a:tcPr>
                </a:tc>
                <a:tc>
                  <a:txBody>
                    <a:bodyPr/>
                    <a:lstStyle/>
                    <a:p>
                      <a:pPr algn="ctr"/>
                      <a:r>
                        <a:rPr lang="en-US" sz="1400"/>
                        <a:t>yes</a:t>
                      </a:r>
                    </a:p>
                  </a:txBody>
                  <a:tcPr>
                    <a:solidFill>
                      <a:schemeClr val="accent2"/>
                    </a:solidFill>
                  </a:tcPr>
                </a:tc>
                <a:tc>
                  <a:txBody>
                    <a:bodyPr/>
                    <a:lstStyle/>
                    <a:p>
                      <a:pPr algn="ctr"/>
                      <a:r>
                        <a:rPr lang="en-US" sz="1400"/>
                        <a:t>&lt;$65.00</a:t>
                      </a:r>
                    </a:p>
                  </a:txBody>
                  <a:tcPr>
                    <a:solidFill>
                      <a:schemeClr val="accent2"/>
                    </a:solidFill>
                  </a:tcPr>
                </a:tc>
                <a:tc>
                  <a:txBody>
                    <a:bodyPr/>
                    <a:lstStyle/>
                    <a:p>
                      <a:pPr algn="ctr"/>
                      <a:r>
                        <a:rPr lang="en-US" sz="1400"/>
                        <a:t>high</a:t>
                      </a:r>
                    </a:p>
                  </a:txBody>
                  <a:tcPr>
                    <a:solidFill>
                      <a:schemeClr val="accent2"/>
                    </a:solidFill>
                  </a:tcPr>
                </a:tc>
                <a:tc>
                  <a:txBody>
                    <a:bodyPr/>
                    <a:lstStyle/>
                    <a:p>
                      <a:pPr algn="ctr"/>
                      <a:r>
                        <a:rPr lang="en-US" sz="1400"/>
                        <a:t>yes</a:t>
                      </a:r>
                    </a:p>
                  </a:txBody>
                  <a:tcPr>
                    <a:solidFill>
                      <a:schemeClr val="accent2"/>
                    </a:solidFill>
                  </a:tcPr>
                </a:tc>
                <a:extLst>
                  <a:ext uri="{0D108BD9-81ED-4DB2-BD59-A6C34878D82A}">
                    <a16:rowId xmlns:a16="http://schemas.microsoft.com/office/drawing/2014/main" val="2926052167"/>
                  </a:ext>
                </a:extLst>
              </a:tr>
            </a:tbl>
          </a:graphicData>
        </a:graphic>
      </p:graphicFrame>
      <p:sp>
        <p:nvSpPr>
          <p:cNvPr id="8" name="TextBox 7">
            <a:extLst>
              <a:ext uri="{FF2B5EF4-FFF2-40B4-BE49-F238E27FC236}">
                <a16:creationId xmlns:a16="http://schemas.microsoft.com/office/drawing/2014/main" id="{9F958EBA-B344-DC40-82A5-0FD0889E722D}"/>
              </a:ext>
            </a:extLst>
          </p:cNvPr>
          <p:cNvSpPr txBox="1"/>
          <p:nvPr/>
        </p:nvSpPr>
        <p:spPr>
          <a:xfrm>
            <a:off x="2673626" y="4621696"/>
            <a:ext cx="184731" cy="369332"/>
          </a:xfrm>
          <a:prstGeom prst="rect">
            <a:avLst/>
          </a:prstGeom>
          <a:noFill/>
        </p:spPr>
        <p:txBody>
          <a:bodyPr wrap="none" rtlCol="0">
            <a:spAutoFit/>
          </a:bodyPr>
          <a:lstStyle/>
          <a:p>
            <a:endParaRPr lang="en-US"/>
          </a:p>
        </p:txBody>
      </p:sp>
      <p:sp>
        <p:nvSpPr>
          <p:cNvPr id="11" name="TextBox 10">
            <a:extLst>
              <a:ext uri="{FF2B5EF4-FFF2-40B4-BE49-F238E27FC236}">
                <a16:creationId xmlns:a16="http://schemas.microsoft.com/office/drawing/2014/main" id="{8989A97A-0142-AB42-8E38-E457578F13E7}"/>
              </a:ext>
            </a:extLst>
          </p:cNvPr>
          <p:cNvSpPr txBox="1"/>
          <p:nvPr/>
        </p:nvSpPr>
        <p:spPr>
          <a:xfrm>
            <a:off x="2832652" y="1520687"/>
            <a:ext cx="184731" cy="369332"/>
          </a:xfrm>
          <a:prstGeom prst="rect">
            <a:avLst/>
          </a:prstGeom>
          <a:noFill/>
        </p:spPr>
        <p:txBody>
          <a:bodyPr wrap="none" rtlCol="0">
            <a:spAutoFit/>
          </a:bodyPr>
          <a:lstStyle/>
          <a:p>
            <a:endParaRPr lang="en-US"/>
          </a:p>
        </p:txBody>
      </p:sp>
      <p:sp>
        <p:nvSpPr>
          <p:cNvPr id="13" name="内容占位符 5">
            <a:extLst>
              <a:ext uri="{FF2B5EF4-FFF2-40B4-BE49-F238E27FC236}">
                <a16:creationId xmlns:a16="http://schemas.microsoft.com/office/drawing/2014/main" id="{8C072580-3CBE-094B-900A-46F88DA5F551}"/>
              </a:ext>
            </a:extLst>
          </p:cNvPr>
          <p:cNvSpPr txBox="1">
            <a:spLocks/>
          </p:cNvSpPr>
          <p:nvPr/>
        </p:nvSpPr>
        <p:spPr>
          <a:xfrm>
            <a:off x="2446992" y="1596953"/>
            <a:ext cx="8915400" cy="377762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zh-CN">
                <a:ea typeface="幼圆"/>
              </a:rPr>
              <a:t>Microwaves &amp; ultrasonic sensors are cheap but have low learning potential.</a:t>
            </a:r>
          </a:p>
          <a:p>
            <a:r>
              <a:rPr lang="en-US" altLang="zh-CN">
                <a:ea typeface="幼圆"/>
              </a:rPr>
              <a:t>Lidar technology is in demand, but high-quality sensors are expensive.</a:t>
            </a:r>
            <a:endParaRPr lang="zh-CN" altLang="en-US">
              <a:ea typeface="幼圆"/>
            </a:endParaRPr>
          </a:p>
          <a:p>
            <a:r>
              <a:rPr lang="en-US" altLang="zh-CN">
                <a:ea typeface="幼圆"/>
              </a:rPr>
              <a:t>The Pi Camera was inexpensive &amp; it opened the door to Computer Vision libraries.</a:t>
            </a:r>
            <a:endParaRPr lang="zh-CN" altLang="en-US">
              <a:ea typeface="幼圆"/>
            </a:endParaRPr>
          </a:p>
          <a:p>
            <a:pPr marL="0" indent="0">
              <a:buNone/>
            </a:pPr>
            <a:endParaRPr lang="zh-CN" altLang="en-US">
              <a:ea typeface="幼圆"/>
            </a:endParaRPr>
          </a:p>
          <a:p>
            <a:endParaRPr lang="zh-CN" altLang="en-US">
              <a:ea typeface="幼圆"/>
            </a:endParaRPr>
          </a:p>
        </p:txBody>
      </p:sp>
      <p:pic>
        <p:nvPicPr>
          <p:cNvPr id="14" name="Audio 13">
            <a:hlinkClick r:id="" action="ppaction://media"/>
            <a:extLst>
              <a:ext uri="{FF2B5EF4-FFF2-40B4-BE49-F238E27FC236}">
                <a16:creationId xmlns:a16="http://schemas.microsoft.com/office/drawing/2014/main" id="{77DE7D50-4100-524B-80FA-82CF71F16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51058779"/>
      </p:ext>
    </p:extLst>
  </p:cSld>
  <p:clrMapOvr>
    <a:masterClrMapping/>
  </p:clrMapOvr>
  <mc:AlternateContent xmlns:mc="http://schemas.openxmlformats.org/markup-compatibility/2006">
    <mc:Choice xmlns:p14="http://schemas.microsoft.com/office/powerpoint/2010/main" Requires="p14">
      <p:transition spd="slow" p14:dur="2000" advTm="32426"/>
    </mc:Choice>
    <mc:Fallback>
      <p:transition spd="slow" advTm="3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6C59-637F-4A58-9F23-6204236A7339}"/>
              </a:ext>
            </a:extLst>
          </p:cNvPr>
          <p:cNvSpPr>
            <a:spLocks noGrp="1"/>
          </p:cNvSpPr>
          <p:nvPr>
            <p:ph type="title"/>
          </p:nvPr>
        </p:nvSpPr>
        <p:spPr>
          <a:xfrm>
            <a:off x="1640156" y="306333"/>
            <a:ext cx="8911687" cy="1280890"/>
          </a:xfrm>
        </p:spPr>
        <p:txBody>
          <a:bodyPr anchor="ctr"/>
          <a:lstStyle/>
          <a:p>
            <a:pPr algn="ctr"/>
            <a:r>
              <a:rPr lang="en-US"/>
              <a:t>Computer vision (OpenCV) Flowchart</a:t>
            </a:r>
          </a:p>
        </p:txBody>
      </p:sp>
      <p:sp>
        <p:nvSpPr>
          <p:cNvPr id="3" name="Content Placeholder 2">
            <a:extLst>
              <a:ext uri="{FF2B5EF4-FFF2-40B4-BE49-F238E27FC236}">
                <a16:creationId xmlns:a16="http://schemas.microsoft.com/office/drawing/2014/main" id="{5C5441D9-C78C-45C0-A387-95275763AB71}"/>
              </a:ext>
            </a:extLst>
          </p:cNvPr>
          <p:cNvSpPr>
            <a:spLocks noGrp="1"/>
          </p:cNvSpPr>
          <p:nvPr>
            <p:ph idx="1"/>
          </p:nvPr>
        </p:nvSpPr>
        <p:spPr>
          <a:xfrm>
            <a:off x="1913350" y="1678961"/>
            <a:ext cx="8915400" cy="3777622"/>
          </a:xfrm>
        </p:spPr>
        <p:txBody>
          <a:bodyPr vert="horz" lIns="91440" tIns="45720" rIns="91440" bIns="45720" rtlCol="0" anchor="t">
            <a:normAutofit lnSpcReduction="10000"/>
          </a:bodyPr>
          <a:lstStyle/>
          <a:p>
            <a:r>
              <a:rPr lang="en-US"/>
              <a:t>Each frame in the video feed is resized &amp; blurred</a:t>
            </a:r>
          </a:p>
          <a:p>
            <a:pPr marL="0" indent="0">
              <a:buNone/>
            </a:pPr>
            <a:r>
              <a:rPr lang="en-US"/>
              <a:t>      to help the Raspberry Pi process them.</a:t>
            </a:r>
          </a:p>
          <a:p>
            <a:r>
              <a:rPr lang="en-US"/>
              <a:t>Each frame is converted to the HSV color model,</a:t>
            </a:r>
          </a:p>
          <a:p>
            <a:pPr marL="0" indent="0">
              <a:buNone/>
            </a:pPr>
            <a:r>
              <a:rPr lang="en-US"/>
              <a:t>      which is better for object detection.</a:t>
            </a:r>
          </a:p>
          <a:p>
            <a:r>
              <a:rPr lang="en-US"/>
              <a:t>Contours are drawn around the color being tracked</a:t>
            </a:r>
          </a:p>
          <a:p>
            <a:pPr marL="0" indent="0">
              <a:buNone/>
            </a:pPr>
            <a:r>
              <a:rPr lang="en-US"/>
              <a:t>      (a rectangle) &amp; its center </a:t>
            </a:r>
            <a:r>
              <a:rPr lang="en-US" i="1" err="1"/>
              <a:t>x,y</a:t>
            </a:r>
            <a:r>
              <a:rPr lang="en-US" i="1"/>
              <a:t> </a:t>
            </a:r>
            <a:r>
              <a:rPr lang="en-US"/>
              <a:t>coordinates are saved.</a:t>
            </a:r>
          </a:p>
          <a:p>
            <a:r>
              <a:rPr lang="en-US"/>
              <a:t>If a delta </a:t>
            </a:r>
            <a:r>
              <a:rPr lang="en-US" i="1"/>
              <a:t>y</a:t>
            </a:r>
            <a:r>
              <a:rPr lang="en-US"/>
              <a:t> value of more than 60 (pixels) occurs, the </a:t>
            </a:r>
          </a:p>
          <a:p>
            <a:pPr marL="0" indent="0">
              <a:buNone/>
            </a:pPr>
            <a:r>
              <a:rPr lang="en-US"/>
              <a:t>      bar is considered to be moving. If delta </a:t>
            </a:r>
            <a:r>
              <a:rPr lang="en-US" i="1"/>
              <a:t>y</a:t>
            </a:r>
            <a:r>
              <a:rPr lang="en-US"/>
              <a:t> is less than</a:t>
            </a:r>
          </a:p>
          <a:p>
            <a:pPr marL="0" indent="0">
              <a:buNone/>
            </a:pPr>
            <a:r>
              <a:rPr lang="en-US"/>
              <a:t>      this for 2 consecutive seconds, the actuators are</a:t>
            </a:r>
          </a:p>
          <a:p>
            <a:pPr marL="0" indent="0">
              <a:buNone/>
            </a:pPr>
            <a:r>
              <a:rPr lang="en-US"/>
              <a:t>      triggered.</a:t>
            </a:r>
          </a:p>
        </p:txBody>
      </p:sp>
      <p:pic>
        <p:nvPicPr>
          <p:cNvPr id="5" name="Content Placeholder 7" descr="OpenCV Flowchart">
            <a:extLst>
              <a:ext uri="{FF2B5EF4-FFF2-40B4-BE49-F238E27FC236}">
                <a16:creationId xmlns:a16="http://schemas.microsoft.com/office/drawing/2014/main" id="{33281029-E00F-984C-A695-FF4374EA9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2075" y="1401417"/>
            <a:ext cx="3635829" cy="5369407"/>
          </a:xfrm>
          <a:prstGeom prst="rect">
            <a:avLst/>
          </a:prstGeom>
        </p:spPr>
      </p:pic>
      <p:pic>
        <p:nvPicPr>
          <p:cNvPr id="6" name="Audio 5">
            <a:hlinkClick r:id="" action="ppaction://media"/>
            <a:extLst>
              <a:ext uri="{FF2B5EF4-FFF2-40B4-BE49-F238E27FC236}">
                <a16:creationId xmlns:a16="http://schemas.microsoft.com/office/drawing/2014/main" id="{68AC1267-A7BC-7248-A410-13A64DF65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30281738"/>
      </p:ext>
    </p:extLst>
  </p:cSld>
  <p:clrMapOvr>
    <a:masterClrMapping/>
  </p:clrMapOvr>
  <mc:AlternateContent xmlns:mc="http://schemas.openxmlformats.org/markup-compatibility/2006">
    <mc:Choice xmlns:p14="http://schemas.microsoft.com/office/powerpoint/2010/main" Requires="p14">
      <p:transition spd="slow" p14:dur="2000" advTm="51675"/>
    </mc:Choice>
    <mc:Fallback>
      <p:transition spd="slow" advTm="51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85E5-7FF6-4C8E-9F34-89624B1D4187}"/>
              </a:ext>
            </a:extLst>
          </p:cNvPr>
          <p:cNvSpPr>
            <a:spLocks noGrp="1"/>
          </p:cNvSpPr>
          <p:nvPr>
            <p:ph type="title"/>
          </p:nvPr>
        </p:nvSpPr>
        <p:spPr/>
        <p:txBody>
          <a:bodyPr/>
          <a:lstStyle/>
          <a:p>
            <a:r>
              <a:rPr lang="en-US"/>
              <a:t>Work Distribution</a:t>
            </a:r>
          </a:p>
        </p:txBody>
      </p:sp>
      <p:graphicFrame>
        <p:nvGraphicFramePr>
          <p:cNvPr id="4" name="Table 4">
            <a:extLst>
              <a:ext uri="{FF2B5EF4-FFF2-40B4-BE49-F238E27FC236}">
                <a16:creationId xmlns:a16="http://schemas.microsoft.com/office/drawing/2014/main" id="{651A81FA-7761-4895-938B-D51F75AF5AC4}"/>
              </a:ext>
            </a:extLst>
          </p:cNvPr>
          <p:cNvGraphicFramePr>
            <a:graphicFrameLocks noGrp="1"/>
          </p:cNvGraphicFramePr>
          <p:nvPr>
            <p:ph idx="1"/>
            <p:extLst>
              <p:ext uri="{D42A27DB-BD31-4B8C-83A1-F6EECF244321}">
                <p14:modId xmlns:p14="http://schemas.microsoft.com/office/powerpoint/2010/main" val="1880486962"/>
              </p:ext>
            </p:extLst>
          </p:nvPr>
        </p:nvGraphicFramePr>
        <p:xfrm>
          <a:off x="2194625" y="2197100"/>
          <a:ext cx="8915400" cy="3606800"/>
        </p:xfrm>
        <a:graphic>
          <a:graphicData uri="http://schemas.openxmlformats.org/drawingml/2006/table">
            <a:tbl>
              <a:tblPr firstRow="1" bandRow="1">
                <a:tableStyleId>{5C22544A-7EE6-4342-B048-85BDC9FD1C3A}</a:tableStyleId>
              </a:tblPr>
              <a:tblGrid>
                <a:gridCol w="1783080">
                  <a:extLst>
                    <a:ext uri="{9D8B030D-6E8A-4147-A177-3AD203B41FA5}">
                      <a16:colId xmlns:a16="http://schemas.microsoft.com/office/drawing/2014/main" val="1659852464"/>
                    </a:ext>
                  </a:extLst>
                </a:gridCol>
                <a:gridCol w="1783080">
                  <a:extLst>
                    <a:ext uri="{9D8B030D-6E8A-4147-A177-3AD203B41FA5}">
                      <a16:colId xmlns:a16="http://schemas.microsoft.com/office/drawing/2014/main" val="1048687788"/>
                    </a:ext>
                  </a:extLst>
                </a:gridCol>
                <a:gridCol w="1783080">
                  <a:extLst>
                    <a:ext uri="{9D8B030D-6E8A-4147-A177-3AD203B41FA5}">
                      <a16:colId xmlns:a16="http://schemas.microsoft.com/office/drawing/2014/main" val="1973300554"/>
                    </a:ext>
                  </a:extLst>
                </a:gridCol>
                <a:gridCol w="1783080">
                  <a:extLst>
                    <a:ext uri="{9D8B030D-6E8A-4147-A177-3AD203B41FA5}">
                      <a16:colId xmlns:a16="http://schemas.microsoft.com/office/drawing/2014/main" val="3603108466"/>
                    </a:ext>
                  </a:extLst>
                </a:gridCol>
                <a:gridCol w="1783080">
                  <a:extLst>
                    <a:ext uri="{9D8B030D-6E8A-4147-A177-3AD203B41FA5}">
                      <a16:colId xmlns:a16="http://schemas.microsoft.com/office/drawing/2014/main" val="1936855990"/>
                    </a:ext>
                  </a:extLst>
                </a:gridCol>
              </a:tblGrid>
              <a:tr h="370840">
                <a:tc>
                  <a:txBody>
                    <a:bodyPr/>
                    <a:lstStyle/>
                    <a:p>
                      <a:endParaRPr lang="en-US"/>
                    </a:p>
                  </a:txBody>
                  <a:tcPr/>
                </a:tc>
                <a:tc>
                  <a:txBody>
                    <a:bodyPr/>
                    <a:lstStyle/>
                    <a:p>
                      <a:r>
                        <a:rPr lang="en-US"/>
                        <a:t>Yanlin Ye</a:t>
                      </a:r>
                    </a:p>
                  </a:txBody>
                  <a:tcPr/>
                </a:tc>
                <a:tc>
                  <a:txBody>
                    <a:bodyPr/>
                    <a:lstStyle/>
                    <a:p>
                      <a:r>
                        <a:rPr lang="en-US"/>
                        <a:t>Chris </a:t>
                      </a:r>
                      <a:r>
                        <a:rPr lang="en-US" err="1"/>
                        <a:t>Weech</a:t>
                      </a:r>
                      <a:endParaRPr lang="en-US"/>
                    </a:p>
                  </a:txBody>
                  <a:tcPr/>
                </a:tc>
                <a:tc>
                  <a:txBody>
                    <a:bodyPr/>
                    <a:lstStyle/>
                    <a:p>
                      <a:r>
                        <a:rPr lang="en-US"/>
                        <a:t>Aaron Larson</a:t>
                      </a:r>
                    </a:p>
                  </a:txBody>
                  <a:tcPr/>
                </a:tc>
                <a:tc>
                  <a:txBody>
                    <a:bodyPr/>
                    <a:lstStyle/>
                    <a:p>
                      <a:r>
                        <a:rPr lang="en-US"/>
                        <a:t>Angel Morfa</a:t>
                      </a:r>
                    </a:p>
                  </a:txBody>
                  <a:tcPr/>
                </a:tc>
                <a:extLst>
                  <a:ext uri="{0D108BD9-81ED-4DB2-BD59-A6C34878D82A}">
                    <a16:rowId xmlns:a16="http://schemas.microsoft.com/office/drawing/2014/main" val="3483318940"/>
                  </a:ext>
                </a:extLst>
              </a:tr>
              <a:tr h="370840">
                <a:tc>
                  <a:txBody>
                    <a:bodyPr/>
                    <a:lstStyle/>
                    <a:p>
                      <a:r>
                        <a:rPr lang="en-US"/>
                        <a:t>Construction</a:t>
                      </a:r>
                    </a:p>
                  </a:txBody>
                  <a:tcPr/>
                </a:tc>
                <a:tc>
                  <a:txBody>
                    <a:bodyPr/>
                    <a:lstStyle/>
                    <a:p>
                      <a:endParaRPr lang="en-US"/>
                    </a:p>
                  </a:txBody>
                  <a:tcPr/>
                </a:tc>
                <a:tc>
                  <a:txBody>
                    <a:bodyPr/>
                    <a:lstStyle/>
                    <a:p>
                      <a:endParaRPr lang="en-US"/>
                    </a:p>
                  </a:txBody>
                  <a:tcPr/>
                </a:tc>
                <a:tc>
                  <a:txBody>
                    <a:bodyPr/>
                    <a:lstStyle/>
                    <a:p>
                      <a:r>
                        <a:rPr lang="en-US"/>
                        <a:t>Primary</a:t>
                      </a:r>
                    </a:p>
                  </a:txBody>
                  <a:tcPr/>
                </a:tc>
                <a:tc>
                  <a:txBody>
                    <a:bodyPr/>
                    <a:lstStyle/>
                    <a:p>
                      <a:endParaRPr lang="en-US"/>
                    </a:p>
                  </a:txBody>
                  <a:tcPr/>
                </a:tc>
                <a:extLst>
                  <a:ext uri="{0D108BD9-81ED-4DB2-BD59-A6C34878D82A}">
                    <a16:rowId xmlns:a16="http://schemas.microsoft.com/office/drawing/2014/main" val="92357432"/>
                  </a:ext>
                </a:extLst>
              </a:tr>
              <a:tr h="370840">
                <a:tc>
                  <a:txBody>
                    <a:bodyPr/>
                    <a:lstStyle/>
                    <a:p>
                      <a:r>
                        <a:rPr lang="en-US"/>
                        <a:t>Power Supply</a:t>
                      </a:r>
                    </a:p>
                  </a:txBody>
                  <a:tcPr/>
                </a:tc>
                <a:tc>
                  <a:txBody>
                    <a:bodyPr/>
                    <a:lstStyle/>
                    <a:p>
                      <a:r>
                        <a:rPr lang="en-US"/>
                        <a:t>Secondary</a:t>
                      </a:r>
                    </a:p>
                  </a:txBody>
                  <a:tcPr/>
                </a:tc>
                <a:tc>
                  <a:txBody>
                    <a:bodyPr/>
                    <a:lstStyle/>
                    <a:p>
                      <a:r>
                        <a:rPr lang="en-US"/>
                        <a:t>Primary</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42311898"/>
                  </a:ext>
                </a:extLst>
              </a:tr>
              <a:tr h="370840">
                <a:tc>
                  <a:txBody>
                    <a:bodyPr/>
                    <a:lstStyle/>
                    <a:p>
                      <a:r>
                        <a:rPr lang="en-US"/>
                        <a:t>Laser Break System</a:t>
                      </a:r>
                    </a:p>
                  </a:txBody>
                  <a:tcPr/>
                </a:tc>
                <a:tc>
                  <a:txBody>
                    <a:bodyPr/>
                    <a:lstStyle/>
                    <a:p>
                      <a:endParaRPr lang="en-US"/>
                    </a:p>
                  </a:txBody>
                  <a:tcPr/>
                </a:tc>
                <a:tc>
                  <a:txBody>
                    <a:bodyPr/>
                    <a:lstStyle/>
                    <a:p>
                      <a:endParaRPr lang="en-US"/>
                    </a:p>
                  </a:txBody>
                  <a:tcPr/>
                </a:tc>
                <a:tc>
                  <a:txBody>
                    <a:bodyPr/>
                    <a:lstStyle/>
                    <a:p>
                      <a:r>
                        <a:rPr lang="en-US"/>
                        <a:t>Primary</a:t>
                      </a:r>
                    </a:p>
                  </a:txBody>
                  <a:tcPr/>
                </a:tc>
                <a:tc>
                  <a:txBody>
                    <a:bodyPr/>
                    <a:lstStyle/>
                    <a:p>
                      <a:endParaRPr lang="en-US"/>
                    </a:p>
                  </a:txBody>
                  <a:tcPr/>
                </a:tc>
                <a:extLst>
                  <a:ext uri="{0D108BD9-81ED-4DB2-BD59-A6C34878D82A}">
                    <a16:rowId xmlns:a16="http://schemas.microsoft.com/office/drawing/2014/main" val="1868955003"/>
                  </a:ext>
                </a:extLst>
              </a:tr>
              <a:tr h="370840">
                <a:tc>
                  <a:txBody>
                    <a:bodyPr/>
                    <a:lstStyle/>
                    <a:p>
                      <a:r>
                        <a:rPr lang="en-US"/>
                        <a:t>Schematic</a:t>
                      </a:r>
                    </a:p>
                  </a:txBody>
                  <a:tcPr/>
                </a:tc>
                <a:tc>
                  <a:txBody>
                    <a:bodyPr/>
                    <a:lstStyle/>
                    <a:p>
                      <a:r>
                        <a:rPr lang="en-US"/>
                        <a:t>Primary</a:t>
                      </a:r>
                    </a:p>
                  </a:txBody>
                  <a:tcPr/>
                </a:tc>
                <a:tc>
                  <a:txBody>
                    <a:bodyPr/>
                    <a:lstStyle/>
                    <a:p>
                      <a:endParaRPr lang="en-US"/>
                    </a:p>
                  </a:txBody>
                  <a:tcPr/>
                </a:tc>
                <a:tc>
                  <a:txBody>
                    <a:bodyPr/>
                    <a:lstStyle/>
                    <a:p>
                      <a:r>
                        <a:rPr lang="en-US"/>
                        <a:t>Secondary</a:t>
                      </a:r>
                    </a:p>
                  </a:txBody>
                  <a:tcPr/>
                </a:tc>
                <a:tc>
                  <a:txBody>
                    <a:bodyPr/>
                    <a:lstStyle/>
                    <a:p>
                      <a:endParaRPr lang="en-US"/>
                    </a:p>
                  </a:txBody>
                  <a:tcPr/>
                </a:tc>
                <a:extLst>
                  <a:ext uri="{0D108BD9-81ED-4DB2-BD59-A6C34878D82A}">
                    <a16:rowId xmlns:a16="http://schemas.microsoft.com/office/drawing/2014/main" val="3196787268"/>
                  </a:ext>
                </a:extLst>
              </a:tr>
              <a:tr h="370840">
                <a:tc>
                  <a:txBody>
                    <a:bodyPr/>
                    <a:lstStyle/>
                    <a:p>
                      <a:r>
                        <a:rPr lang="en-US"/>
                        <a:t>PCB</a:t>
                      </a:r>
                    </a:p>
                  </a:txBody>
                  <a:tcPr/>
                </a:tc>
                <a:tc>
                  <a:txBody>
                    <a:bodyPr/>
                    <a:lstStyle/>
                    <a:p>
                      <a:r>
                        <a:rPr lang="en-US"/>
                        <a:t>Secondary</a:t>
                      </a:r>
                    </a:p>
                  </a:txBody>
                  <a:tcPr/>
                </a:tc>
                <a:tc>
                  <a:txBody>
                    <a:bodyPr/>
                    <a:lstStyle/>
                    <a:p>
                      <a:r>
                        <a:rPr lang="en-US"/>
                        <a:t> </a:t>
                      </a:r>
                    </a:p>
                  </a:txBody>
                  <a:tcPr/>
                </a:tc>
                <a:tc>
                  <a:txBody>
                    <a:bodyPr/>
                    <a:lstStyle/>
                    <a:p>
                      <a:r>
                        <a:rPr lang="en-US"/>
                        <a:t>Primary</a:t>
                      </a:r>
                    </a:p>
                  </a:txBody>
                  <a:tcPr/>
                </a:tc>
                <a:tc>
                  <a:txBody>
                    <a:bodyPr/>
                    <a:lstStyle/>
                    <a:p>
                      <a:endParaRPr lang="en-US"/>
                    </a:p>
                  </a:txBody>
                  <a:tcPr/>
                </a:tc>
                <a:extLst>
                  <a:ext uri="{0D108BD9-81ED-4DB2-BD59-A6C34878D82A}">
                    <a16:rowId xmlns:a16="http://schemas.microsoft.com/office/drawing/2014/main" val="2202515329"/>
                  </a:ext>
                </a:extLst>
              </a:tr>
              <a:tr h="370840">
                <a:tc>
                  <a:txBody>
                    <a:bodyPr/>
                    <a:lstStyle/>
                    <a:p>
                      <a:r>
                        <a:rPr lang="en-US"/>
                        <a:t>Open CV</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Primary</a:t>
                      </a:r>
                    </a:p>
                  </a:txBody>
                  <a:tcPr/>
                </a:tc>
                <a:extLst>
                  <a:ext uri="{0D108BD9-81ED-4DB2-BD59-A6C34878D82A}">
                    <a16:rowId xmlns:a16="http://schemas.microsoft.com/office/drawing/2014/main" val="3592452629"/>
                  </a:ext>
                </a:extLst>
              </a:tr>
              <a:tr h="370840">
                <a:tc>
                  <a:txBody>
                    <a:bodyPr/>
                    <a:lstStyle/>
                    <a:p>
                      <a:r>
                        <a:rPr lang="en-US"/>
                        <a:t>Computer</a:t>
                      </a:r>
                    </a:p>
                  </a:txBody>
                  <a:tcPr/>
                </a:tc>
                <a:tc>
                  <a:txBody>
                    <a:bodyPr/>
                    <a:lstStyle/>
                    <a:p>
                      <a:endParaRPr lang="en-US"/>
                    </a:p>
                  </a:txBody>
                  <a:tcPr/>
                </a:tc>
                <a:tc>
                  <a:txBody>
                    <a:bodyPr/>
                    <a:lstStyle/>
                    <a:p>
                      <a:r>
                        <a:rPr lang="en-US"/>
                        <a:t>Secondary</a:t>
                      </a:r>
                    </a:p>
                  </a:txBody>
                  <a:tcPr/>
                </a:tc>
                <a:tc>
                  <a:txBody>
                    <a:bodyPr/>
                    <a:lstStyle/>
                    <a:p>
                      <a:endParaRPr lang="en-US"/>
                    </a:p>
                  </a:txBody>
                  <a:tcPr/>
                </a:tc>
                <a:tc>
                  <a:txBody>
                    <a:bodyPr/>
                    <a:lstStyle/>
                    <a:p>
                      <a:r>
                        <a:rPr lang="en-US"/>
                        <a:t>Primary</a:t>
                      </a:r>
                    </a:p>
                  </a:txBody>
                  <a:tcPr/>
                </a:tc>
                <a:extLst>
                  <a:ext uri="{0D108BD9-81ED-4DB2-BD59-A6C34878D82A}">
                    <a16:rowId xmlns:a16="http://schemas.microsoft.com/office/drawing/2014/main" val="995407966"/>
                  </a:ext>
                </a:extLst>
              </a:tr>
              <a:tr h="370840">
                <a:tc>
                  <a:txBody>
                    <a:bodyPr/>
                    <a:lstStyle/>
                    <a:p>
                      <a:r>
                        <a:rPr lang="en-US"/>
                        <a:t>Display</a:t>
                      </a:r>
                    </a:p>
                  </a:txBody>
                  <a:tcPr/>
                </a:tc>
                <a:tc>
                  <a:txBody>
                    <a:bodyPr/>
                    <a:lstStyle/>
                    <a:p>
                      <a:endParaRPr lang="en-US"/>
                    </a:p>
                  </a:txBody>
                  <a:tcPr/>
                </a:tc>
                <a:tc>
                  <a:txBody>
                    <a:bodyPr/>
                    <a:lstStyle/>
                    <a:p>
                      <a:r>
                        <a:rPr lang="en-US"/>
                        <a:t>Primary</a:t>
                      </a:r>
                    </a:p>
                  </a:txBody>
                  <a:tcPr/>
                </a:tc>
                <a:tc>
                  <a:txBody>
                    <a:bodyPr/>
                    <a:lstStyle/>
                    <a:p>
                      <a:endParaRPr lang="en-US"/>
                    </a:p>
                  </a:txBody>
                  <a:tcPr/>
                </a:tc>
                <a:tc>
                  <a:txBody>
                    <a:bodyPr/>
                    <a:lstStyle/>
                    <a:p>
                      <a:r>
                        <a:rPr lang="en-US"/>
                        <a:t>Secondary</a:t>
                      </a:r>
                    </a:p>
                  </a:txBody>
                  <a:tcPr/>
                </a:tc>
                <a:extLst>
                  <a:ext uri="{0D108BD9-81ED-4DB2-BD59-A6C34878D82A}">
                    <a16:rowId xmlns:a16="http://schemas.microsoft.com/office/drawing/2014/main" val="2337412832"/>
                  </a:ext>
                </a:extLst>
              </a:tr>
            </a:tbl>
          </a:graphicData>
        </a:graphic>
      </p:graphicFrame>
      <p:pic>
        <p:nvPicPr>
          <p:cNvPr id="19" name="Audio 18">
            <a:hlinkClick r:id="" action="ppaction://media"/>
            <a:extLst>
              <a:ext uri="{FF2B5EF4-FFF2-40B4-BE49-F238E27FC236}">
                <a16:creationId xmlns:a16="http://schemas.microsoft.com/office/drawing/2014/main" id="{9C451691-A262-4698-AE94-C255B83BF0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031904"/>
      </p:ext>
    </p:extLst>
  </p:cSld>
  <p:clrMapOvr>
    <a:masterClrMapping/>
  </p:clrMapOvr>
  <mc:AlternateContent xmlns:mc="http://schemas.openxmlformats.org/markup-compatibility/2006">
    <mc:Choice xmlns:p14="http://schemas.microsoft.com/office/powerpoint/2010/main" Requires="p14">
      <p:transition spd="slow" p14:dur="2000" advTm="27808"/>
    </mc:Choice>
    <mc:Fallback>
      <p:transition spd="slow" advTm="2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EF5E-FBF3-4F2D-9912-FADBD4E36F44}"/>
              </a:ext>
            </a:extLst>
          </p:cNvPr>
          <p:cNvSpPr>
            <a:spLocks noGrp="1"/>
          </p:cNvSpPr>
          <p:nvPr>
            <p:ph type="title"/>
          </p:nvPr>
        </p:nvSpPr>
        <p:spPr>
          <a:xfrm>
            <a:off x="581534" y="2393810"/>
            <a:ext cx="2730493" cy="1325563"/>
          </a:xfrm>
        </p:spPr>
        <p:txBody>
          <a:bodyPr>
            <a:normAutofit/>
          </a:bodyPr>
          <a:lstStyle/>
          <a:p>
            <a:r>
              <a:rPr lang="en-US"/>
              <a:t>Project </a:t>
            </a:r>
            <a:br>
              <a:rPr lang="en-US"/>
            </a:br>
            <a:r>
              <a:rPr lang="en-US"/>
              <a:t>Budget</a:t>
            </a:r>
          </a:p>
        </p:txBody>
      </p:sp>
      <p:graphicFrame>
        <p:nvGraphicFramePr>
          <p:cNvPr id="4" name="Content Placeholder 3">
            <a:extLst>
              <a:ext uri="{FF2B5EF4-FFF2-40B4-BE49-F238E27FC236}">
                <a16:creationId xmlns:a16="http://schemas.microsoft.com/office/drawing/2014/main" id="{FD2A5CE7-BC91-4E8A-B45C-17B70488731B}"/>
              </a:ext>
            </a:extLst>
          </p:cNvPr>
          <p:cNvGraphicFramePr>
            <a:graphicFrameLocks noGrp="1"/>
          </p:cNvGraphicFramePr>
          <p:nvPr>
            <p:ph idx="1"/>
            <p:extLst>
              <p:ext uri="{D42A27DB-BD31-4B8C-83A1-F6EECF244321}">
                <p14:modId xmlns:p14="http://schemas.microsoft.com/office/powerpoint/2010/main" val="3253231510"/>
              </p:ext>
            </p:extLst>
          </p:nvPr>
        </p:nvGraphicFramePr>
        <p:xfrm>
          <a:off x="4222376" y="85459"/>
          <a:ext cx="5916706" cy="6362812"/>
        </p:xfrm>
        <a:graphic>
          <a:graphicData uri="http://schemas.openxmlformats.org/drawingml/2006/table">
            <a:tbl>
              <a:tblPr firstRow="1" firstCol="1" bandRow="1">
                <a:tableStyleId>{5C22544A-7EE6-4342-B048-85BDC9FD1C3A}</a:tableStyleId>
              </a:tblPr>
              <a:tblGrid>
                <a:gridCol w="2958353">
                  <a:extLst>
                    <a:ext uri="{9D8B030D-6E8A-4147-A177-3AD203B41FA5}">
                      <a16:colId xmlns:a16="http://schemas.microsoft.com/office/drawing/2014/main" val="3117597847"/>
                    </a:ext>
                  </a:extLst>
                </a:gridCol>
                <a:gridCol w="2958353">
                  <a:extLst>
                    <a:ext uri="{9D8B030D-6E8A-4147-A177-3AD203B41FA5}">
                      <a16:colId xmlns:a16="http://schemas.microsoft.com/office/drawing/2014/main" val="1379474673"/>
                    </a:ext>
                  </a:extLst>
                </a:gridCol>
              </a:tblGrid>
              <a:tr h="323690">
                <a:tc>
                  <a:txBody>
                    <a:bodyPr/>
                    <a:lstStyle/>
                    <a:p>
                      <a:pPr algn="ctr">
                        <a:lnSpc>
                          <a:spcPct val="107000"/>
                        </a:lnSpc>
                        <a:spcAft>
                          <a:spcPts val="0"/>
                        </a:spcAft>
                      </a:pPr>
                      <a:r>
                        <a:rPr lang="en-US" sz="1800">
                          <a:effectLst/>
                        </a:rPr>
                        <a:t>Component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tc>
                <a:tc>
                  <a:txBody>
                    <a:bodyPr/>
                    <a:lstStyle/>
                    <a:p>
                      <a:pPr algn="ctr">
                        <a:lnSpc>
                          <a:spcPct val="107000"/>
                        </a:lnSpc>
                        <a:spcAft>
                          <a:spcPts val="0"/>
                        </a:spcAft>
                      </a:pPr>
                      <a:r>
                        <a:rPr lang="en-US" sz="1800">
                          <a:effectLst/>
                        </a:rPr>
                        <a:t>Price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tc>
                <a:extLst>
                  <a:ext uri="{0D108BD9-81ED-4DB2-BD59-A6C34878D82A}">
                    <a16:rowId xmlns:a16="http://schemas.microsoft.com/office/drawing/2014/main" val="3178848270"/>
                  </a:ext>
                </a:extLst>
              </a:tr>
              <a:tr h="323903">
                <a:tc>
                  <a:txBody>
                    <a:bodyPr/>
                    <a:lstStyle/>
                    <a:p>
                      <a:pPr algn="ctr">
                        <a:lnSpc>
                          <a:spcPct val="107000"/>
                        </a:lnSpc>
                        <a:spcAft>
                          <a:spcPts val="0"/>
                        </a:spcAft>
                      </a:pPr>
                      <a:r>
                        <a:rPr lang="en-US" sz="1800">
                          <a:effectLst/>
                        </a:rPr>
                        <a:t>Laser (adafruit 1054)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$5.90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348475566"/>
                  </a:ext>
                </a:extLst>
              </a:tr>
              <a:tr h="323903">
                <a:tc>
                  <a:txBody>
                    <a:bodyPr/>
                    <a:lstStyle/>
                    <a:p>
                      <a:pPr algn="ctr">
                        <a:lnSpc>
                          <a:spcPct val="107000"/>
                        </a:lnSpc>
                        <a:spcAft>
                          <a:spcPts val="0"/>
                        </a:spcAft>
                      </a:pPr>
                      <a:r>
                        <a:rPr lang="en-US" sz="1800">
                          <a:effectLst/>
                        </a:rPr>
                        <a:t>Photodiode(SFH 2201)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$1.38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971693219"/>
                  </a:ext>
                </a:extLst>
              </a:tr>
              <a:tr h="323903">
                <a:tc>
                  <a:txBody>
                    <a:bodyPr/>
                    <a:lstStyle/>
                    <a:p>
                      <a:pPr algn="ctr">
                        <a:lnSpc>
                          <a:spcPct val="107000"/>
                        </a:lnSpc>
                        <a:spcAft>
                          <a:spcPts val="0"/>
                        </a:spcAft>
                      </a:pPr>
                      <a:r>
                        <a:rPr lang="en-US" sz="1800">
                          <a:effectLst/>
                        </a:rPr>
                        <a:t>TFT Display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$39.99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379788490"/>
                  </a:ext>
                </a:extLst>
              </a:tr>
              <a:tr h="323903">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800">
                          <a:effectLst/>
                        </a:rPr>
                        <a:t>Power Supply</a:t>
                      </a:r>
                      <a:endParaRPr lang="en-US" sz="1800">
                        <a:effectLst/>
                        <a:latin typeface="Calibri"/>
                        <a:ea typeface="Calibri" panose="020F0502020204030204" pitchFamily="34" charset="0"/>
                        <a:cs typeface="Times New Roman"/>
                      </a:endParaRPr>
                    </a:p>
                  </a:txBody>
                  <a:tcPr marL="58071" marR="58071" marT="0" marB="0" anchor="ctr"/>
                </a:tc>
                <a:tc>
                  <a:txBody>
                    <a:bodyPr/>
                    <a:lstStyle/>
                    <a:p>
                      <a:pPr algn="ctr">
                        <a:lnSpc>
                          <a:spcPct val="107000"/>
                        </a:lnSpc>
                        <a:spcAft>
                          <a:spcPts val="0"/>
                        </a:spcAft>
                      </a:pPr>
                      <a:r>
                        <a:rPr lang="en-US" sz="1800">
                          <a:effectLst/>
                        </a:rPr>
                        <a:t>$25.96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531861289"/>
                  </a:ext>
                </a:extLst>
              </a:tr>
              <a:tr h="665144">
                <a:tc>
                  <a:txBody>
                    <a:bodyPr/>
                    <a:lstStyle/>
                    <a:p>
                      <a:pPr algn="ctr">
                        <a:lnSpc>
                          <a:spcPct val="107000"/>
                        </a:lnSpc>
                        <a:spcAft>
                          <a:spcPts val="0"/>
                        </a:spcAft>
                      </a:pPr>
                      <a:r>
                        <a:rPr lang="en-US" sz="1800">
                          <a:effectLst/>
                        </a:rPr>
                        <a:t>Computer (Raspberry Pi 3 Model 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304825425"/>
                  </a:ext>
                </a:extLst>
              </a:tr>
              <a:tr h="323903">
                <a:tc>
                  <a:txBody>
                    <a:bodyPr/>
                    <a:lstStyle/>
                    <a:p>
                      <a:pPr algn="ctr">
                        <a:lnSpc>
                          <a:spcPct val="107000"/>
                        </a:lnSpc>
                        <a:spcAft>
                          <a:spcPts val="0"/>
                        </a:spcAft>
                      </a:pPr>
                      <a:r>
                        <a:rPr lang="en-US" sz="1800">
                          <a:effectLst/>
                        </a:rPr>
                        <a:t>Linear Actuators (FLS40L)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$163 x2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925476241"/>
                  </a:ext>
                </a:extLst>
              </a:tr>
              <a:tr h="323903">
                <a:tc>
                  <a:txBody>
                    <a:bodyPr/>
                    <a:lstStyle/>
                    <a:p>
                      <a:pPr algn="ctr">
                        <a:lnSpc>
                          <a:spcPct val="107000"/>
                        </a:lnSpc>
                        <a:spcAft>
                          <a:spcPts val="0"/>
                        </a:spcAft>
                      </a:pPr>
                      <a:r>
                        <a:rPr lang="en-US" sz="1800">
                          <a:effectLst/>
                        </a:rPr>
                        <a:t>Stepper Motor Driver (TB6600)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$11.99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428374400"/>
                  </a:ext>
                </a:extLst>
              </a:tr>
              <a:tr h="323903">
                <a:tc>
                  <a:txBody>
                    <a:bodyPr/>
                    <a:lstStyle/>
                    <a:p>
                      <a:pPr algn="ctr">
                        <a:lnSpc>
                          <a:spcPct val="107000"/>
                        </a:lnSpc>
                        <a:spcAft>
                          <a:spcPts val="0"/>
                        </a:spcAft>
                      </a:pPr>
                      <a:r>
                        <a:rPr lang="en-US" sz="1800">
                          <a:effectLst/>
                        </a:rPr>
                        <a:t>Barbell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$5.00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669738881"/>
                  </a:ext>
                </a:extLst>
              </a:tr>
              <a:tr h="665144">
                <a:tc>
                  <a:txBody>
                    <a:bodyPr/>
                    <a:lstStyle/>
                    <a:p>
                      <a:pPr algn="ctr">
                        <a:lnSpc>
                          <a:spcPct val="107000"/>
                        </a:lnSpc>
                        <a:spcAft>
                          <a:spcPts val="0"/>
                        </a:spcAft>
                      </a:pPr>
                      <a:r>
                        <a:rPr lang="en-US" sz="1800">
                          <a:effectLst/>
                        </a:rPr>
                        <a:t>Wood for Actuators and Control Center Housing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$70.00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4243186048"/>
                  </a:ext>
                </a:extLst>
              </a:tr>
              <a:tr h="323903">
                <a:tc>
                  <a:txBody>
                    <a:bodyPr/>
                    <a:lstStyle/>
                    <a:p>
                      <a:pPr algn="ctr">
                        <a:lnSpc>
                          <a:spcPct val="107000"/>
                        </a:lnSpc>
                        <a:spcAft>
                          <a:spcPts val="0"/>
                        </a:spcAft>
                      </a:pPr>
                      <a:r>
                        <a:rPr lang="en-US" sz="1800">
                          <a:effectLst/>
                        </a:rPr>
                        <a:t>Fiberglass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$20.00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142036732"/>
                  </a:ext>
                </a:extLst>
              </a:tr>
              <a:tr h="323903">
                <a:tc>
                  <a:txBody>
                    <a:bodyPr/>
                    <a:lstStyle/>
                    <a:p>
                      <a:pPr algn="ctr">
                        <a:lnSpc>
                          <a:spcPct val="107000"/>
                        </a:lnSpc>
                        <a:spcAft>
                          <a:spcPts val="0"/>
                        </a:spcAft>
                      </a:pPr>
                      <a:r>
                        <a:rPr lang="en-US" sz="1800">
                          <a:effectLst/>
                        </a:rPr>
                        <a:t>Hardware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$30.00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111967477"/>
                  </a:ext>
                </a:extLst>
              </a:tr>
              <a:tr h="323903">
                <a:tc>
                  <a:txBody>
                    <a:bodyPr/>
                    <a:lstStyle/>
                    <a:p>
                      <a:pPr algn="ctr">
                        <a:lnSpc>
                          <a:spcPct val="107000"/>
                        </a:lnSpc>
                        <a:spcAft>
                          <a:spcPts val="0"/>
                        </a:spcAft>
                      </a:pPr>
                      <a:r>
                        <a:rPr lang="en-US" sz="1800">
                          <a:effectLst/>
                        </a:rPr>
                        <a:t>Camera( Raspberry pi camera V2)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$21.38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554559763"/>
                  </a:ext>
                </a:extLst>
              </a:tr>
              <a:tr h="323903">
                <a:tc>
                  <a:txBody>
                    <a:bodyPr/>
                    <a:lstStyle/>
                    <a:p>
                      <a:pPr algn="ctr">
                        <a:lnSpc>
                          <a:spcPct val="107000"/>
                        </a:lnSpc>
                        <a:spcAft>
                          <a:spcPts val="0"/>
                        </a:spcAft>
                      </a:pPr>
                      <a:r>
                        <a:rPr lang="en-US" sz="1800">
                          <a:effectLst/>
                        </a:rPr>
                        <a:t>Misc</a:t>
                      </a:r>
                      <a:endParaRPr lang="en-US" sz="1800" err="1">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$10.00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1248029565"/>
                  </a:ext>
                </a:extLst>
              </a:tr>
              <a:tr h="326296">
                <a:tc>
                  <a:txBody>
                    <a:bodyPr/>
                    <a:lstStyle/>
                    <a:p>
                      <a:pPr algn="ctr">
                        <a:lnSpc>
                          <a:spcPct val="107000"/>
                        </a:lnSpc>
                        <a:spcAft>
                          <a:spcPts val="0"/>
                        </a:spcAft>
                      </a:pPr>
                      <a:r>
                        <a:rPr lang="en-US" sz="1800">
                          <a:effectLst/>
                          <a:latin typeface="Calibri"/>
                          <a:ea typeface="Calibri" panose="020F0502020204030204" pitchFamily="34" charset="0"/>
                          <a:cs typeface="Times New Roman"/>
                        </a:rPr>
                        <a:t>PCB</a:t>
                      </a:r>
                    </a:p>
                  </a:txBody>
                  <a:tcPr marL="58071" marR="58071" marT="0" marB="0" anchor="ctr"/>
                </a:tc>
                <a:tc>
                  <a:txBody>
                    <a:bodyPr/>
                    <a:lstStyle/>
                    <a:p>
                      <a:pPr algn="ctr">
                        <a:lnSpc>
                          <a:spcPct val="107000"/>
                        </a:lnSpc>
                        <a:spcAft>
                          <a:spcPts val="0"/>
                        </a:spcAft>
                      </a:pPr>
                      <a:r>
                        <a:rPr lang="en-US" sz="1800">
                          <a:effectLst/>
                        </a:rPr>
                        <a:t>$</a:t>
                      </a:r>
                      <a:r>
                        <a:rPr lang="en-US" sz="1800">
                          <a:effectLst/>
                          <a:latin typeface="Calibri"/>
                          <a:ea typeface="Calibri" panose="020F0502020204030204" pitchFamily="34" charset="0"/>
                          <a:cs typeface="Times New Roman"/>
                        </a:rPr>
                        <a:t>22.00</a:t>
                      </a:r>
                    </a:p>
                  </a:txBody>
                  <a:tcPr marL="58071" marR="58071" marT="0" marB="0" anchor="ctr"/>
                </a:tc>
                <a:extLst>
                  <a:ext uri="{0D108BD9-81ED-4DB2-BD59-A6C34878D82A}">
                    <a16:rowId xmlns:a16="http://schemas.microsoft.com/office/drawing/2014/main" val="3276191780"/>
                  </a:ext>
                </a:extLst>
              </a:tr>
              <a:tr h="323903">
                <a:tc>
                  <a:txBody>
                    <a:bodyPr/>
                    <a:lstStyle/>
                    <a:p>
                      <a:pPr algn="ctr">
                        <a:lnSpc>
                          <a:spcPct val="107000"/>
                        </a:lnSpc>
                        <a:spcAft>
                          <a:spcPts val="0"/>
                        </a:spcAft>
                      </a:pPr>
                      <a:r>
                        <a:rPr lang="en-US" sz="1800">
                          <a:effectLst/>
                        </a:rPr>
                        <a:t>Total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$590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883264221"/>
                  </a:ext>
                </a:extLst>
              </a:tr>
            </a:tbl>
          </a:graphicData>
        </a:graphic>
      </p:graphicFrame>
      <p:pic>
        <p:nvPicPr>
          <p:cNvPr id="9" name="Audio 8">
            <a:hlinkClick r:id="" action="ppaction://media"/>
            <a:extLst>
              <a:ext uri="{FF2B5EF4-FFF2-40B4-BE49-F238E27FC236}">
                <a16:creationId xmlns:a16="http://schemas.microsoft.com/office/drawing/2014/main" id="{F4C8CA41-2B4E-4C44-80F0-9E60738678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546003"/>
      </p:ext>
    </p:extLst>
  </p:cSld>
  <p:clrMapOvr>
    <a:masterClrMapping/>
  </p:clrMapOvr>
  <mc:AlternateContent xmlns:mc="http://schemas.openxmlformats.org/markup-compatibility/2006">
    <mc:Choice xmlns:p14="http://schemas.microsoft.com/office/powerpoint/2010/main" Requires="p14">
      <p:transition spd="slow" p14:dur="2000" advTm="20863"/>
    </mc:Choice>
    <mc:Fallback>
      <p:transition spd="slow" advTm="20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1ADD-0FC6-4D21-8BF6-216BEA0A8E00}"/>
              </a:ext>
            </a:extLst>
          </p:cNvPr>
          <p:cNvSpPr>
            <a:spLocks noGrp="1"/>
          </p:cNvSpPr>
          <p:nvPr>
            <p:ph type="title"/>
          </p:nvPr>
        </p:nvSpPr>
        <p:spPr>
          <a:xfrm>
            <a:off x="1760412" y="528575"/>
            <a:ext cx="8911687" cy="1280890"/>
          </a:xfrm>
        </p:spPr>
        <p:txBody>
          <a:bodyPr anchor="ctr"/>
          <a:lstStyle/>
          <a:p>
            <a:pPr algn="ctr"/>
            <a:r>
              <a:rPr lang="en-US"/>
              <a:t>Challenges Encountered</a:t>
            </a:r>
          </a:p>
        </p:txBody>
      </p:sp>
      <p:sp>
        <p:nvSpPr>
          <p:cNvPr id="3" name="Content Placeholder 2">
            <a:extLst>
              <a:ext uri="{FF2B5EF4-FFF2-40B4-BE49-F238E27FC236}">
                <a16:creationId xmlns:a16="http://schemas.microsoft.com/office/drawing/2014/main" id="{AC27F7AD-6C01-47A5-B9F4-F64ACA985AC0}"/>
              </a:ext>
            </a:extLst>
          </p:cNvPr>
          <p:cNvSpPr>
            <a:spLocks noGrp="1"/>
          </p:cNvSpPr>
          <p:nvPr>
            <p:ph idx="1"/>
          </p:nvPr>
        </p:nvSpPr>
        <p:spPr/>
        <p:txBody>
          <a:bodyPr anchor="ctr"/>
          <a:lstStyle/>
          <a:p>
            <a:r>
              <a:rPr lang="en-US"/>
              <a:t>Deciding what equipment is best to act as for lifting bar</a:t>
            </a:r>
          </a:p>
          <a:p>
            <a:r>
              <a:rPr lang="en-US"/>
              <a:t>Finding ways to track the bar</a:t>
            </a:r>
          </a:p>
          <a:p>
            <a:r>
              <a:rPr lang="en-US"/>
              <a:t>Finding a display that is compatible with our project</a:t>
            </a:r>
          </a:p>
          <a:p>
            <a:r>
              <a:rPr lang="en-US"/>
              <a:t>Finding the power supplies that are compatible with our equipment</a:t>
            </a:r>
          </a:p>
          <a:p>
            <a:r>
              <a:rPr lang="en-US"/>
              <a:t>Getting the equipment to communicate with each other</a:t>
            </a:r>
          </a:p>
          <a:p>
            <a:r>
              <a:rPr lang="en-US"/>
              <a:t>Actuator speed and money comparison</a:t>
            </a:r>
          </a:p>
          <a:p>
            <a:r>
              <a:rPr lang="en-US"/>
              <a:t>OpenCV installation overclocking the Raspberry Pi</a:t>
            </a:r>
          </a:p>
          <a:p>
            <a:endParaRPr lang="en-US"/>
          </a:p>
          <a:p>
            <a:endParaRPr lang="en-US"/>
          </a:p>
        </p:txBody>
      </p:sp>
      <p:pic>
        <p:nvPicPr>
          <p:cNvPr id="12" name="Audio 11">
            <a:hlinkClick r:id="" action="ppaction://media"/>
            <a:extLst>
              <a:ext uri="{FF2B5EF4-FFF2-40B4-BE49-F238E27FC236}">
                <a16:creationId xmlns:a16="http://schemas.microsoft.com/office/drawing/2014/main" id="{C6027F14-D347-4274-B11F-7CAB93E48A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9851413"/>
      </p:ext>
    </p:extLst>
  </p:cSld>
  <p:clrMapOvr>
    <a:masterClrMapping/>
  </p:clrMapOvr>
  <mc:AlternateContent xmlns:mc="http://schemas.openxmlformats.org/markup-compatibility/2006">
    <mc:Choice xmlns:p14="http://schemas.microsoft.com/office/powerpoint/2010/main" Requires="p14">
      <p:transition spd="slow" p14:dur="2000" advTm="54096"/>
    </mc:Choice>
    <mc:Fallback>
      <p:transition spd="slow" advTm="5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A46B4-655D-49C9-92D1-FF54CE40E21C}"/>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5FF46B83-0C49-4B7C-8D5E-8416F0992D5A}"/>
              </a:ext>
            </a:extLst>
          </p:cNvPr>
          <p:cNvSpPr>
            <a:spLocks noGrp="1"/>
          </p:cNvSpPr>
          <p:nvPr>
            <p:ph idx="1"/>
          </p:nvPr>
        </p:nvSpPr>
        <p:spPr/>
        <p:txBody>
          <a:bodyPr/>
          <a:lstStyle/>
          <a:p>
            <a:endParaRPr lang="en-US"/>
          </a:p>
          <a:p>
            <a:r>
              <a:rPr lang="en-US"/>
              <a:t>Create a machine to increase gym safety</a:t>
            </a:r>
          </a:p>
          <a:p>
            <a:r>
              <a:rPr lang="en-US"/>
              <a:t>Make it possible for users to have a meaningful workout without safety being an issue or concern</a:t>
            </a:r>
          </a:p>
          <a:p>
            <a:r>
              <a:rPr lang="en-US"/>
              <a:t>Increase the efficiency of a work out by allowing a solo user to push his/herself</a:t>
            </a:r>
          </a:p>
        </p:txBody>
      </p:sp>
      <p:pic>
        <p:nvPicPr>
          <p:cNvPr id="7" name="Audio 6">
            <a:hlinkClick r:id="" action="ppaction://media"/>
            <a:extLst>
              <a:ext uri="{FF2B5EF4-FFF2-40B4-BE49-F238E27FC236}">
                <a16:creationId xmlns:a16="http://schemas.microsoft.com/office/drawing/2014/main" id="{0ECF1BCE-1BAB-454E-B729-DC0FDCE096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2449917"/>
      </p:ext>
    </p:extLst>
  </p:cSld>
  <p:clrMapOvr>
    <a:masterClrMapping/>
  </p:clrMapOvr>
  <mc:AlternateContent xmlns:mc="http://schemas.openxmlformats.org/markup-compatibility/2006">
    <mc:Choice xmlns:p14="http://schemas.microsoft.com/office/powerpoint/2010/main" Requires="p14">
      <p:transition spd="slow" p14:dur="2000" advTm="32960"/>
    </mc:Choice>
    <mc:Fallback>
      <p:transition spd="slow" advTm="3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EAD4-1736-48EB-A0C9-842AC337C843}"/>
              </a:ext>
            </a:extLst>
          </p:cNvPr>
          <p:cNvSpPr>
            <a:spLocks noGrp="1"/>
          </p:cNvSpPr>
          <p:nvPr>
            <p:ph type="title"/>
          </p:nvPr>
        </p:nvSpPr>
        <p:spPr>
          <a:xfrm>
            <a:off x="2295740" y="2520229"/>
            <a:ext cx="8911687" cy="1280890"/>
          </a:xfrm>
        </p:spPr>
        <p:txBody>
          <a:bodyPr anchor="ctr"/>
          <a:lstStyle/>
          <a:p>
            <a:pPr algn="ctr"/>
            <a:r>
              <a:rPr lang="en-US"/>
              <a:t>Thank you for your time</a:t>
            </a:r>
          </a:p>
        </p:txBody>
      </p:sp>
      <p:pic>
        <p:nvPicPr>
          <p:cNvPr id="3" name="Audio 2">
            <a:hlinkClick r:id="" action="ppaction://media"/>
            <a:extLst>
              <a:ext uri="{FF2B5EF4-FFF2-40B4-BE49-F238E27FC236}">
                <a16:creationId xmlns:a16="http://schemas.microsoft.com/office/drawing/2014/main" id="{A6E0B295-D082-074E-B3A7-B32F906C2C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3524479"/>
      </p:ext>
    </p:extLst>
  </p:cSld>
  <p:clrMapOvr>
    <a:masterClrMapping/>
  </p:clrMapOvr>
  <mc:AlternateContent xmlns:mc="http://schemas.openxmlformats.org/markup-compatibility/2006">
    <mc:Choice xmlns:p14="http://schemas.microsoft.com/office/powerpoint/2010/main" Requires="p14">
      <p:transition spd="slow" p14:dur="2000" advTm="8165"/>
    </mc:Choice>
    <mc:Fallback>
      <p:transition spd="slow" advTm="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8D00-D3EB-4354-A4CF-167097CA9B6C}"/>
              </a:ext>
            </a:extLst>
          </p:cNvPr>
          <p:cNvSpPr>
            <a:spLocks noGrp="1"/>
          </p:cNvSpPr>
          <p:nvPr>
            <p:ph type="title"/>
          </p:nvPr>
        </p:nvSpPr>
        <p:spPr/>
        <p:txBody>
          <a:bodyPr/>
          <a:lstStyle/>
          <a:p>
            <a:r>
              <a:rPr lang="en-US"/>
              <a:t>Specifications</a:t>
            </a:r>
          </a:p>
        </p:txBody>
      </p:sp>
      <p:graphicFrame>
        <p:nvGraphicFramePr>
          <p:cNvPr id="4" name="Table 4">
            <a:extLst>
              <a:ext uri="{FF2B5EF4-FFF2-40B4-BE49-F238E27FC236}">
                <a16:creationId xmlns:a16="http://schemas.microsoft.com/office/drawing/2014/main" id="{7ACD26DA-C35F-45F5-A15C-E8440C9EEE75}"/>
              </a:ext>
            </a:extLst>
          </p:cNvPr>
          <p:cNvGraphicFramePr>
            <a:graphicFrameLocks noGrp="1"/>
          </p:cNvGraphicFramePr>
          <p:nvPr>
            <p:ph idx="1"/>
            <p:extLst>
              <p:ext uri="{D42A27DB-BD31-4B8C-83A1-F6EECF244321}">
                <p14:modId xmlns:p14="http://schemas.microsoft.com/office/powerpoint/2010/main" val="4172553059"/>
              </p:ext>
            </p:extLst>
          </p:nvPr>
        </p:nvGraphicFramePr>
        <p:xfrm>
          <a:off x="2027510" y="1406435"/>
          <a:ext cx="8915400" cy="5044160"/>
        </p:xfrm>
        <a:graphic>
          <a:graphicData uri="http://schemas.openxmlformats.org/drawingml/2006/table">
            <a:tbl>
              <a:tblPr firstRow="1" bandRow="1">
                <a:tableStyleId>{5C22544A-7EE6-4342-B048-85BDC9FD1C3A}</a:tableStyleId>
              </a:tblPr>
              <a:tblGrid>
                <a:gridCol w="4451667">
                  <a:extLst>
                    <a:ext uri="{9D8B030D-6E8A-4147-A177-3AD203B41FA5}">
                      <a16:colId xmlns:a16="http://schemas.microsoft.com/office/drawing/2014/main" val="587697356"/>
                    </a:ext>
                  </a:extLst>
                </a:gridCol>
                <a:gridCol w="4463733">
                  <a:extLst>
                    <a:ext uri="{9D8B030D-6E8A-4147-A177-3AD203B41FA5}">
                      <a16:colId xmlns:a16="http://schemas.microsoft.com/office/drawing/2014/main" val="3872847718"/>
                    </a:ext>
                  </a:extLst>
                </a:gridCol>
              </a:tblGrid>
              <a:tr h="942280">
                <a:tc>
                  <a:txBody>
                    <a:bodyPr/>
                    <a:lstStyle/>
                    <a:p>
                      <a:r>
                        <a:rPr lang="en-US"/>
                        <a:t>Function/Feature</a:t>
                      </a:r>
                    </a:p>
                  </a:txBody>
                  <a:tcPr/>
                </a:tc>
                <a:tc>
                  <a:txBody>
                    <a:bodyPr/>
                    <a:lstStyle/>
                    <a:p>
                      <a:r>
                        <a:rPr lang="en-US"/>
                        <a:t>Key specification</a:t>
                      </a:r>
                    </a:p>
                  </a:txBody>
                  <a:tcPr/>
                </a:tc>
                <a:extLst>
                  <a:ext uri="{0D108BD9-81ED-4DB2-BD59-A6C34878D82A}">
                    <a16:rowId xmlns:a16="http://schemas.microsoft.com/office/drawing/2014/main" val="1180710602"/>
                  </a:ext>
                </a:extLst>
              </a:tr>
              <a:tr h="1730900">
                <a:tc>
                  <a:txBody>
                    <a:bodyPr/>
                    <a:lstStyle/>
                    <a:p>
                      <a:r>
                        <a:rPr lang="en-US"/>
                        <a:t>1.1 The barbell assisted racks shall begin moving up within two seconds halted movement (considered to be a distance &lt; 6 inches)</a:t>
                      </a:r>
                    </a:p>
                  </a:txBody>
                  <a:tcPr/>
                </a:tc>
                <a:tc>
                  <a:txBody>
                    <a:bodyPr/>
                    <a:lstStyle/>
                    <a:p>
                      <a:r>
                        <a:rPr lang="en-US" b="1"/>
                        <a:t>Within 2 seconds</a:t>
                      </a:r>
                    </a:p>
                  </a:txBody>
                  <a:tcPr/>
                </a:tc>
                <a:extLst>
                  <a:ext uri="{0D108BD9-81ED-4DB2-BD59-A6C34878D82A}">
                    <a16:rowId xmlns:a16="http://schemas.microsoft.com/office/drawing/2014/main" val="751840366"/>
                  </a:ext>
                </a:extLst>
              </a:tr>
              <a:tr h="1730900">
                <a:tc>
                  <a:txBody>
                    <a:bodyPr/>
                    <a:lstStyle/>
                    <a:p>
                      <a:r>
                        <a:rPr lang="en-US"/>
                        <a:t>1.2 The system shall be ready to begin tracking bar movement within 5 seconds after “go” button had been pressed</a:t>
                      </a:r>
                    </a:p>
                  </a:txBody>
                  <a:tcPr/>
                </a:tc>
                <a:tc>
                  <a:txBody>
                    <a:bodyPr/>
                    <a:lstStyle/>
                    <a:p>
                      <a:r>
                        <a:rPr lang="en-US" b="1"/>
                        <a:t>Within 5 seconds</a:t>
                      </a:r>
                    </a:p>
                  </a:txBody>
                  <a:tcPr/>
                </a:tc>
                <a:extLst>
                  <a:ext uri="{0D108BD9-81ED-4DB2-BD59-A6C34878D82A}">
                    <a16:rowId xmlns:a16="http://schemas.microsoft.com/office/drawing/2014/main" val="1342489574"/>
                  </a:ext>
                </a:extLst>
              </a:tr>
              <a:tr h="423375">
                <a:tc>
                  <a:txBody>
                    <a:bodyPr/>
                    <a:lstStyle/>
                    <a:p>
                      <a:r>
                        <a:rPr lang="en-US"/>
                        <a:t>1.3 The racks shall stop within 0.5 seconds of the laser being broken</a:t>
                      </a:r>
                    </a:p>
                  </a:txBody>
                  <a:tcPr/>
                </a:tc>
                <a:tc>
                  <a:txBody>
                    <a:bodyPr/>
                    <a:lstStyle/>
                    <a:p>
                      <a:r>
                        <a:rPr lang="en-US" b="1"/>
                        <a:t>Within 0.5 seconds </a:t>
                      </a:r>
                    </a:p>
                  </a:txBody>
                  <a:tcPr/>
                </a:tc>
                <a:extLst>
                  <a:ext uri="{0D108BD9-81ED-4DB2-BD59-A6C34878D82A}">
                    <a16:rowId xmlns:a16="http://schemas.microsoft.com/office/drawing/2014/main" val="4215641411"/>
                  </a:ext>
                </a:extLst>
              </a:tr>
            </a:tbl>
          </a:graphicData>
        </a:graphic>
      </p:graphicFrame>
      <p:pic>
        <p:nvPicPr>
          <p:cNvPr id="11" name="Audio 10">
            <a:hlinkClick r:id="" action="ppaction://media"/>
            <a:extLst>
              <a:ext uri="{FF2B5EF4-FFF2-40B4-BE49-F238E27FC236}">
                <a16:creationId xmlns:a16="http://schemas.microsoft.com/office/drawing/2014/main" id="{BB61E4D1-1138-4465-AEAD-8AE7622A5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7476286"/>
      </p:ext>
    </p:extLst>
  </p:cSld>
  <p:clrMapOvr>
    <a:masterClrMapping/>
  </p:clrMapOvr>
  <mc:AlternateContent xmlns:mc="http://schemas.openxmlformats.org/markup-compatibility/2006">
    <mc:Choice xmlns:p14="http://schemas.microsoft.com/office/powerpoint/2010/main" Requires="p14">
      <p:transition spd="slow" p14:dur="2000" advTm="108379"/>
    </mc:Choice>
    <mc:Fallback>
      <p:transition spd="slow" advTm="10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2F7F5-4EB6-49AF-B51F-E8A4633492EA}"/>
              </a:ext>
            </a:extLst>
          </p:cNvPr>
          <p:cNvSpPr>
            <a:spLocks noGrp="1"/>
          </p:cNvSpPr>
          <p:nvPr>
            <p:ph type="title"/>
          </p:nvPr>
        </p:nvSpPr>
        <p:spPr/>
        <p:txBody>
          <a:bodyPr/>
          <a:lstStyle/>
          <a:p>
            <a:r>
              <a:rPr lang="en-US"/>
              <a:t>Design Constraints</a:t>
            </a:r>
          </a:p>
        </p:txBody>
      </p:sp>
      <p:sp>
        <p:nvSpPr>
          <p:cNvPr id="3" name="Content Placeholder 2">
            <a:extLst>
              <a:ext uri="{FF2B5EF4-FFF2-40B4-BE49-F238E27FC236}">
                <a16:creationId xmlns:a16="http://schemas.microsoft.com/office/drawing/2014/main" id="{D3769AC0-A395-4FD2-8E67-C7BE0516AFE3}"/>
              </a:ext>
            </a:extLst>
          </p:cNvPr>
          <p:cNvSpPr>
            <a:spLocks noGrp="1"/>
          </p:cNvSpPr>
          <p:nvPr>
            <p:ph idx="1"/>
          </p:nvPr>
        </p:nvSpPr>
        <p:spPr/>
        <p:txBody>
          <a:bodyPr vert="horz" lIns="91440" tIns="45720" rIns="91440" bIns="45720" rtlCol="0" anchor="t">
            <a:normAutofit/>
          </a:bodyPr>
          <a:lstStyle/>
          <a:p>
            <a:r>
              <a:rPr lang="en-US"/>
              <a:t>The material of the arms need to be lightweight but high strength</a:t>
            </a:r>
          </a:p>
          <a:p>
            <a:r>
              <a:rPr lang="en-US"/>
              <a:t>Actuators range of motion</a:t>
            </a:r>
          </a:p>
          <a:p>
            <a:r>
              <a:rPr lang="en-US"/>
              <a:t>Cost</a:t>
            </a:r>
          </a:p>
          <a:p>
            <a:r>
              <a:rPr lang="en-US"/>
              <a:t>Reaction speed of the actuators</a:t>
            </a:r>
          </a:p>
          <a:p>
            <a:r>
              <a:rPr lang="en-US"/>
              <a:t>Noise of actuators</a:t>
            </a:r>
          </a:p>
          <a:p>
            <a:r>
              <a:rPr lang="en-US"/>
              <a:t>Camera position</a:t>
            </a:r>
          </a:p>
          <a:p>
            <a:r>
              <a:rPr lang="en-US"/>
              <a:t>Physical construction(bench press equipment and housing for actuator) at home</a:t>
            </a:r>
          </a:p>
          <a:p>
            <a:pPr marL="0" indent="0">
              <a:buNone/>
            </a:pPr>
            <a:endParaRPr lang="en-US"/>
          </a:p>
        </p:txBody>
      </p:sp>
      <p:pic>
        <p:nvPicPr>
          <p:cNvPr id="15" name="Audio 14">
            <a:hlinkClick r:id="" action="ppaction://media"/>
            <a:extLst>
              <a:ext uri="{FF2B5EF4-FFF2-40B4-BE49-F238E27FC236}">
                <a16:creationId xmlns:a16="http://schemas.microsoft.com/office/drawing/2014/main" id="{CCAE1F24-3EC8-4554-A1BA-0D4AF98912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5070643"/>
      </p:ext>
    </p:extLst>
  </p:cSld>
  <p:clrMapOvr>
    <a:masterClrMapping/>
  </p:clrMapOvr>
  <mc:AlternateContent xmlns:mc="http://schemas.openxmlformats.org/markup-compatibility/2006">
    <mc:Choice xmlns:p14="http://schemas.microsoft.com/office/powerpoint/2010/main" Requires="p14">
      <p:transition spd="slow" p14:dur="2000" advTm="110397"/>
    </mc:Choice>
    <mc:Fallback>
      <p:transition spd="slow" advTm="11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8579-5831-4395-A700-845DD6639ABB}"/>
              </a:ext>
            </a:extLst>
          </p:cNvPr>
          <p:cNvSpPr>
            <a:spLocks noGrp="1"/>
          </p:cNvSpPr>
          <p:nvPr>
            <p:ph type="title"/>
          </p:nvPr>
        </p:nvSpPr>
        <p:spPr/>
        <p:txBody>
          <a:bodyPr anchor="ctr"/>
          <a:lstStyle/>
          <a:p>
            <a:r>
              <a:rPr lang="en-US"/>
              <a:t>Overall Flowchart</a:t>
            </a:r>
          </a:p>
        </p:txBody>
      </p:sp>
      <p:sp>
        <p:nvSpPr>
          <p:cNvPr id="3" name="Content Placeholder 2">
            <a:extLst>
              <a:ext uri="{FF2B5EF4-FFF2-40B4-BE49-F238E27FC236}">
                <a16:creationId xmlns:a16="http://schemas.microsoft.com/office/drawing/2014/main" id="{D0EAA339-CE4E-496D-81F6-958FD9702A7A}"/>
              </a:ext>
            </a:extLst>
          </p:cNvPr>
          <p:cNvSpPr>
            <a:spLocks noGrp="1"/>
          </p:cNvSpPr>
          <p:nvPr>
            <p:ph idx="1"/>
          </p:nvPr>
        </p:nvSpPr>
        <p:spPr>
          <a:xfrm>
            <a:off x="2589212" y="2004291"/>
            <a:ext cx="5095443" cy="3906931"/>
          </a:xfrm>
        </p:spPr>
        <p:txBody>
          <a:bodyPr/>
          <a:lstStyle/>
          <a:p>
            <a:r>
              <a:rPr lang="en-US"/>
              <a:t>Calibration rep using laser break system</a:t>
            </a:r>
          </a:p>
          <a:p>
            <a:r>
              <a:rPr lang="en-US"/>
              <a:t>As the user preforms a rep the computer will monitor the movement of the bar</a:t>
            </a:r>
          </a:p>
          <a:p>
            <a:r>
              <a:rPr lang="en-US"/>
              <a:t>Based on the predetermined safety protocols the system will relieve the user of the weight and lift the bar to its upper resting position</a:t>
            </a:r>
          </a:p>
          <a:p>
            <a:r>
              <a:rPr lang="en-US"/>
              <a:t>If the user has no issue preforming the exercise the system will act as a standard bench press without interacting with the bar.</a:t>
            </a:r>
          </a:p>
        </p:txBody>
      </p:sp>
      <p:pic>
        <p:nvPicPr>
          <p:cNvPr id="4" name="Picture 3">
            <a:extLst>
              <a:ext uri="{FF2B5EF4-FFF2-40B4-BE49-F238E27FC236}">
                <a16:creationId xmlns:a16="http://schemas.microsoft.com/office/drawing/2014/main" id="{C0E47DD9-D017-44FF-A9D8-FAFA0F912065}"/>
              </a:ext>
            </a:extLst>
          </p:cNvPr>
          <p:cNvPicPr>
            <a:picLocks noChangeAspect="1"/>
          </p:cNvPicPr>
          <p:nvPr/>
        </p:nvPicPr>
        <p:blipFill>
          <a:blip r:embed="rId5"/>
          <a:stretch>
            <a:fillRect/>
          </a:stretch>
        </p:blipFill>
        <p:spPr>
          <a:xfrm>
            <a:off x="7684655" y="1085431"/>
            <a:ext cx="3819957" cy="5323556"/>
          </a:xfrm>
          <a:prstGeom prst="rect">
            <a:avLst/>
          </a:prstGeom>
        </p:spPr>
      </p:pic>
      <p:pic>
        <p:nvPicPr>
          <p:cNvPr id="6" name="Audio 5">
            <a:hlinkClick r:id="" action="ppaction://media"/>
            <a:extLst>
              <a:ext uri="{FF2B5EF4-FFF2-40B4-BE49-F238E27FC236}">
                <a16:creationId xmlns:a16="http://schemas.microsoft.com/office/drawing/2014/main" id="{1CE87904-F13C-432A-AB5A-984E068A8B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865487"/>
      </p:ext>
    </p:extLst>
  </p:cSld>
  <p:clrMapOvr>
    <a:masterClrMapping/>
  </p:clrMapOvr>
  <mc:AlternateContent xmlns:mc="http://schemas.openxmlformats.org/markup-compatibility/2006">
    <mc:Choice xmlns:p14="http://schemas.microsoft.com/office/powerpoint/2010/main" Requires="p14">
      <p:transition spd="slow" p14:dur="2000" advTm="56105"/>
    </mc:Choice>
    <mc:Fallback>
      <p:transition spd="slow" advTm="56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C098-48F5-453B-B7E4-205A943627C3}"/>
              </a:ext>
            </a:extLst>
          </p:cNvPr>
          <p:cNvSpPr>
            <a:spLocks noGrp="1"/>
          </p:cNvSpPr>
          <p:nvPr>
            <p:ph type="title"/>
          </p:nvPr>
        </p:nvSpPr>
        <p:spPr/>
        <p:txBody>
          <a:bodyPr/>
          <a:lstStyle/>
          <a:p>
            <a:r>
              <a:rPr lang="en-US"/>
              <a:t>Physical Construction</a:t>
            </a:r>
          </a:p>
        </p:txBody>
      </p:sp>
      <p:pic>
        <p:nvPicPr>
          <p:cNvPr id="6" name="Picture 5" descr="A picture containing indoor, table, building, room&#10;&#10;Description automatically generated">
            <a:extLst>
              <a:ext uri="{FF2B5EF4-FFF2-40B4-BE49-F238E27FC236}">
                <a16:creationId xmlns:a16="http://schemas.microsoft.com/office/drawing/2014/main" id="{6D24317C-80C3-43EC-97D1-62B22E7E8F0B}"/>
              </a:ext>
            </a:extLst>
          </p:cNvPr>
          <p:cNvPicPr>
            <a:picLocks noChangeAspect="1"/>
          </p:cNvPicPr>
          <p:nvPr/>
        </p:nvPicPr>
        <p:blipFill rotWithShape="1">
          <a:blip r:embed="rId5">
            <a:extLst>
              <a:ext uri="{28A0092B-C50C-407E-A947-70E740481C1C}">
                <a14:useLocalDpi xmlns:a14="http://schemas.microsoft.com/office/drawing/2010/main" val="0"/>
              </a:ext>
            </a:extLst>
          </a:blip>
          <a:srcRect l="21418" t="41352" r="19215" b="12174"/>
          <a:stretch/>
        </p:blipFill>
        <p:spPr>
          <a:xfrm>
            <a:off x="5606156" y="1494815"/>
            <a:ext cx="4297224" cy="4485379"/>
          </a:xfrm>
          <a:prstGeom prst="rect">
            <a:avLst/>
          </a:prstGeom>
        </p:spPr>
      </p:pic>
      <p:pic>
        <p:nvPicPr>
          <p:cNvPr id="8" name="Picture 7" descr="A picture containing yellow, building, sitting, table&#10;&#10;Description automatically generated">
            <a:extLst>
              <a:ext uri="{FF2B5EF4-FFF2-40B4-BE49-F238E27FC236}">
                <a16:creationId xmlns:a16="http://schemas.microsoft.com/office/drawing/2014/main" id="{840B3A59-9180-4564-9DC3-6D51BD123E9C}"/>
              </a:ext>
            </a:extLst>
          </p:cNvPr>
          <p:cNvPicPr>
            <a:picLocks noChangeAspect="1"/>
          </p:cNvPicPr>
          <p:nvPr/>
        </p:nvPicPr>
        <p:blipFill rotWithShape="1">
          <a:blip r:embed="rId6">
            <a:extLst>
              <a:ext uri="{28A0092B-C50C-407E-A947-70E740481C1C}">
                <a14:useLocalDpi xmlns:a14="http://schemas.microsoft.com/office/drawing/2010/main" val="0"/>
              </a:ext>
            </a:extLst>
          </a:blip>
          <a:srcRect l="34395" r="36417" b="22893"/>
          <a:stretch/>
        </p:blipFill>
        <p:spPr>
          <a:xfrm>
            <a:off x="10279819" y="638814"/>
            <a:ext cx="1588436" cy="5595076"/>
          </a:xfrm>
          <a:prstGeom prst="rect">
            <a:avLst/>
          </a:prstGeom>
        </p:spPr>
      </p:pic>
      <p:sp>
        <p:nvSpPr>
          <p:cNvPr id="7" name="Content Placeholder 2">
            <a:extLst>
              <a:ext uri="{FF2B5EF4-FFF2-40B4-BE49-F238E27FC236}">
                <a16:creationId xmlns:a16="http://schemas.microsoft.com/office/drawing/2014/main" id="{17EA94CA-FF45-43BE-A374-BD0E8FEA2929}"/>
              </a:ext>
            </a:extLst>
          </p:cNvPr>
          <p:cNvSpPr>
            <a:spLocks noGrp="1"/>
          </p:cNvSpPr>
          <p:nvPr>
            <p:ph idx="1"/>
          </p:nvPr>
        </p:nvSpPr>
        <p:spPr>
          <a:xfrm>
            <a:off x="2592925" y="1572495"/>
            <a:ext cx="2804698" cy="2651564"/>
          </a:xfrm>
        </p:spPr>
        <p:txBody>
          <a:bodyPr>
            <a:normAutofit/>
          </a:bodyPr>
          <a:lstStyle/>
          <a:p>
            <a:r>
              <a:rPr lang="en-US"/>
              <a:t>Wood and fiberglass</a:t>
            </a:r>
          </a:p>
          <a:p>
            <a:r>
              <a:rPr lang="en-US"/>
              <a:t>Cheap and easy to work with</a:t>
            </a:r>
          </a:p>
          <a:p>
            <a:r>
              <a:rPr lang="en-US"/>
              <a:t>“Brain Box” with camera will be where the drawers are in the center photo</a:t>
            </a:r>
          </a:p>
        </p:txBody>
      </p:sp>
      <p:pic>
        <p:nvPicPr>
          <p:cNvPr id="5" name="Picture 4" descr="A picture containing building, sitting, standing, white&#10;&#10;Description automatically generated">
            <a:extLst>
              <a:ext uri="{FF2B5EF4-FFF2-40B4-BE49-F238E27FC236}">
                <a16:creationId xmlns:a16="http://schemas.microsoft.com/office/drawing/2014/main" id="{6A93E850-B361-4D6A-B713-7BEA846D0BC7}"/>
              </a:ext>
            </a:extLst>
          </p:cNvPr>
          <p:cNvPicPr>
            <a:picLocks noChangeAspect="1"/>
          </p:cNvPicPr>
          <p:nvPr/>
        </p:nvPicPr>
        <p:blipFill rotWithShape="1">
          <a:blip r:embed="rId7">
            <a:extLst>
              <a:ext uri="{28A0092B-C50C-407E-A947-70E740481C1C}">
                <a14:useLocalDpi xmlns:a14="http://schemas.microsoft.com/office/drawing/2010/main" val="0"/>
              </a:ext>
            </a:extLst>
          </a:blip>
          <a:srcRect l="18308" t="9062" r="27885" b="3318"/>
          <a:stretch/>
        </p:blipFill>
        <p:spPr>
          <a:xfrm rot="5400000">
            <a:off x="2867342" y="3969954"/>
            <a:ext cx="2296488" cy="2804699"/>
          </a:xfrm>
          <a:prstGeom prst="rect">
            <a:avLst/>
          </a:prstGeom>
        </p:spPr>
      </p:pic>
      <p:pic>
        <p:nvPicPr>
          <p:cNvPr id="3" name="Audio 2">
            <a:hlinkClick r:id="" action="ppaction://media"/>
            <a:extLst>
              <a:ext uri="{FF2B5EF4-FFF2-40B4-BE49-F238E27FC236}">
                <a16:creationId xmlns:a16="http://schemas.microsoft.com/office/drawing/2014/main" id="{5D680EA6-1132-4CE1-8E39-BD2A3BEC01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5684883"/>
      </p:ext>
    </p:extLst>
  </p:cSld>
  <p:clrMapOvr>
    <a:masterClrMapping/>
  </p:clrMapOvr>
  <mc:AlternateContent xmlns:mc="http://schemas.openxmlformats.org/markup-compatibility/2006">
    <mc:Choice xmlns:p14="http://schemas.microsoft.com/office/powerpoint/2010/main" Requires="p14">
      <p:transition spd="slow" p14:dur="2000" advTm="37916"/>
    </mc:Choice>
    <mc:Fallback>
      <p:transition spd="slow" advTm="37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8194-9C45-4D01-90BE-96240EA07953}"/>
              </a:ext>
            </a:extLst>
          </p:cNvPr>
          <p:cNvSpPr>
            <a:spLocks noGrp="1"/>
          </p:cNvSpPr>
          <p:nvPr>
            <p:ph type="title"/>
          </p:nvPr>
        </p:nvSpPr>
        <p:spPr/>
        <p:txBody>
          <a:bodyPr/>
          <a:lstStyle/>
          <a:p>
            <a:r>
              <a:rPr lang="en-US"/>
              <a:t>Support Arms</a:t>
            </a:r>
          </a:p>
        </p:txBody>
      </p:sp>
      <p:sp>
        <p:nvSpPr>
          <p:cNvPr id="3" name="Content Placeholder 2">
            <a:extLst>
              <a:ext uri="{FF2B5EF4-FFF2-40B4-BE49-F238E27FC236}">
                <a16:creationId xmlns:a16="http://schemas.microsoft.com/office/drawing/2014/main" id="{C9E51C02-D86D-4F12-AB42-5E4C5F6D3E8A}"/>
              </a:ext>
            </a:extLst>
          </p:cNvPr>
          <p:cNvSpPr>
            <a:spLocks noGrp="1"/>
          </p:cNvSpPr>
          <p:nvPr>
            <p:ph idx="1"/>
          </p:nvPr>
        </p:nvSpPr>
        <p:spPr>
          <a:xfrm>
            <a:off x="2589212" y="2133600"/>
            <a:ext cx="3842689" cy="3777622"/>
          </a:xfrm>
        </p:spPr>
        <p:txBody>
          <a:bodyPr/>
          <a:lstStyle/>
          <a:p>
            <a:r>
              <a:rPr lang="en-US"/>
              <a:t>S Glass Fiberglass</a:t>
            </a:r>
          </a:p>
          <a:p>
            <a:r>
              <a:rPr lang="en-US"/>
              <a:t>Construction</a:t>
            </a:r>
          </a:p>
          <a:p>
            <a:pPr lvl="1"/>
            <a:r>
              <a:rPr lang="en-US"/>
              <a:t>Flat single layer cut into templates glued together to form shape</a:t>
            </a:r>
          </a:p>
          <a:p>
            <a:pPr lvl="1"/>
            <a:r>
              <a:rPr lang="en-US"/>
              <a:t>Wrapped glass around the form to build strength</a:t>
            </a:r>
          </a:p>
          <a:p>
            <a:pPr lvl="1"/>
            <a:r>
              <a:rPr lang="en-US"/>
              <a:t>“U” shaped aluminum back plate to maximize strength</a:t>
            </a:r>
            <a:br>
              <a:rPr lang="en-US"/>
            </a:br>
            <a:endParaRPr lang="en-US"/>
          </a:p>
        </p:txBody>
      </p:sp>
      <p:pic>
        <p:nvPicPr>
          <p:cNvPr id="5" name="Picture 4" descr="A picture containing food, table&#10;&#10;Description automatically generated">
            <a:extLst>
              <a:ext uri="{FF2B5EF4-FFF2-40B4-BE49-F238E27FC236}">
                <a16:creationId xmlns:a16="http://schemas.microsoft.com/office/drawing/2014/main" id="{D58AF8EE-0186-42F4-9208-3FB611749CD0}"/>
              </a:ext>
            </a:extLst>
          </p:cNvPr>
          <p:cNvPicPr>
            <a:picLocks noChangeAspect="1"/>
          </p:cNvPicPr>
          <p:nvPr/>
        </p:nvPicPr>
        <p:blipFill rotWithShape="1">
          <a:blip r:embed="rId5">
            <a:extLst>
              <a:ext uri="{28A0092B-C50C-407E-A947-70E740481C1C}">
                <a14:useLocalDpi xmlns:a14="http://schemas.microsoft.com/office/drawing/2010/main" val="0"/>
              </a:ext>
            </a:extLst>
          </a:blip>
          <a:srcRect l="28035" t="3093" r="30789" b="2376"/>
          <a:stretch/>
        </p:blipFill>
        <p:spPr>
          <a:xfrm rot="5400000">
            <a:off x="7607181" y="958321"/>
            <a:ext cx="3256378" cy="5606937"/>
          </a:xfrm>
          <a:prstGeom prst="rect">
            <a:avLst/>
          </a:prstGeom>
        </p:spPr>
      </p:pic>
      <p:pic>
        <p:nvPicPr>
          <p:cNvPr id="20" name="Audio 19">
            <a:hlinkClick r:id="" action="ppaction://media"/>
            <a:extLst>
              <a:ext uri="{FF2B5EF4-FFF2-40B4-BE49-F238E27FC236}">
                <a16:creationId xmlns:a16="http://schemas.microsoft.com/office/drawing/2014/main" id="{7D8033C9-9806-4B50-9630-B5BA01A0B2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3030607"/>
      </p:ext>
    </p:extLst>
  </p:cSld>
  <p:clrMapOvr>
    <a:masterClrMapping/>
  </p:clrMapOvr>
  <mc:AlternateContent xmlns:mc="http://schemas.openxmlformats.org/markup-compatibility/2006">
    <mc:Choice xmlns:p14="http://schemas.microsoft.com/office/powerpoint/2010/main" Requires="p14">
      <p:transition spd="slow" p14:dur="2000" advTm="31533"/>
    </mc:Choice>
    <mc:Fallback>
      <p:transition spd="slow" advTm="31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C098-48F5-453B-B7E4-205A943627C3}"/>
              </a:ext>
            </a:extLst>
          </p:cNvPr>
          <p:cNvSpPr>
            <a:spLocks noGrp="1"/>
          </p:cNvSpPr>
          <p:nvPr>
            <p:ph type="title"/>
          </p:nvPr>
        </p:nvSpPr>
        <p:spPr>
          <a:xfrm>
            <a:off x="2592925" y="624109"/>
            <a:ext cx="8911687" cy="1487719"/>
          </a:xfrm>
        </p:spPr>
        <p:txBody>
          <a:bodyPr/>
          <a:lstStyle/>
          <a:p>
            <a:r>
              <a:rPr lang="en-US"/>
              <a:t>Hardware Block Diagram</a:t>
            </a:r>
          </a:p>
        </p:txBody>
      </p:sp>
      <p:sp>
        <p:nvSpPr>
          <p:cNvPr id="12" name="Content Placeholder 2">
            <a:extLst>
              <a:ext uri="{FF2B5EF4-FFF2-40B4-BE49-F238E27FC236}">
                <a16:creationId xmlns:a16="http://schemas.microsoft.com/office/drawing/2014/main" id="{3163A61A-20C8-4E02-9DB2-70F0CC74F380}"/>
              </a:ext>
            </a:extLst>
          </p:cNvPr>
          <p:cNvSpPr txBox="1">
            <a:spLocks/>
          </p:cNvSpPr>
          <p:nvPr/>
        </p:nvSpPr>
        <p:spPr>
          <a:xfrm>
            <a:off x="1859528" y="1494853"/>
            <a:ext cx="3211236" cy="49551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t>Center of our project is the raspberry pi </a:t>
            </a:r>
          </a:p>
          <a:p>
            <a:r>
              <a:rPr lang="en-US"/>
              <a:t>Almost all of this will go into our “Brain Box”</a:t>
            </a:r>
          </a:p>
          <a:p>
            <a:r>
              <a:rPr lang="en-US"/>
              <a:t>-5V:  negative power rail of the amplifier</a:t>
            </a:r>
          </a:p>
          <a:p>
            <a:r>
              <a:rPr lang="en-US"/>
              <a:t>24V: Actuator driver</a:t>
            </a:r>
          </a:p>
          <a:p>
            <a:r>
              <a:rPr lang="en-US"/>
              <a:t>5V: Raspberry Pi power</a:t>
            </a:r>
          </a:p>
          <a:p>
            <a:r>
              <a:rPr lang="en-US"/>
              <a:t>3.3V from pi to positive power rail of amplifier</a:t>
            </a:r>
          </a:p>
          <a:p>
            <a:r>
              <a:rPr lang="en-US"/>
              <a:t>All grounds share a common node at the pi to avoid ground loops</a:t>
            </a:r>
          </a:p>
        </p:txBody>
      </p:sp>
      <p:pic>
        <p:nvPicPr>
          <p:cNvPr id="4" name="Audio 3">
            <a:hlinkClick r:id="" action="ppaction://media"/>
            <a:extLst>
              <a:ext uri="{FF2B5EF4-FFF2-40B4-BE49-F238E27FC236}">
                <a16:creationId xmlns:a16="http://schemas.microsoft.com/office/drawing/2014/main" id="{74E1CBF3-F2D4-441C-92AC-AA0AF092E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70803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704B89F2-77DE-4BC5-8D08-F47B9AAC03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6654" y="1494853"/>
            <a:ext cx="6537953" cy="4955164"/>
          </a:xfrm>
          <a:prstGeom prst="rect">
            <a:avLst/>
          </a:prstGeom>
        </p:spPr>
      </p:pic>
    </p:spTree>
    <p:extLst>
      <p:ext uri="{BB962C8B-B14F-4D97-AF65-F5344CB8AC3E}">
        <p14:creationId xmlns:p14="http://schemas.microsoft.com/office/powerpoint/2010/main" val="3661336308"/>
      </p:ext>
    </p:extLst>
  </p:cSld>
  <p:clrMapOvr>
    <a:masterClrMapping/>
  </p:clrMapOvr>
  <mc:AlternateContent xmlns:mc="http://schemas.openxmlformats.org/markup-compatibility/2006">
    <mc:Choice xmlns:p14="http://schemas.microsoft.com/office/powerpoint/2010/main" Requires="p14">
      <p:transition spd="slow" p14:dur="2000" advTm="21485"/>
    </mc:Choice>
    <mc:Fallback>
      <p:transition spd="slow" advTm="2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1958</Words>
  <Application>Microsoft Office PowerPoint</Application>
  <PresentationFormat>Widescreen</PresentationFormat>
  <Paragraphs>517</Paragraphs>
  <Slides>30</Slides>
  <Notes>26</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Century Gothic (Body)</vt:lpstr>
      <vt:lpstr>Arial</vt:lpstr>
      <vt:lpstr>Calibri</vt:lpstr>
      <vt:lpstr>Century Gothic</vt:lpstr>
      <vt:lpstr>Wingdings 3</vt:lpstr>
      <vt:lpstr>Wisp</vt:lpstr>
      <vt:lpstr>Safety Automated Spotter</vt:lpstr>
      <vt:lpstr>Motivation</vt:lpstr>
      <vt:lpstr>Objectives</vt:lpstr>
      <vt:lpstr>Specifications</vt:lpstr>
      <vt:lpstr>Design Constraints</vt:lpstr>
      <vt:lpstr>Overall Flowchart</vt:lpstr>
      <vt:lpstr>Physical Construction</vt:lpstr>
      <vt:lpstr>Support Arms</vt:lpstr>
      <vt:lpstr>Hardware Block Diagram</vt:lpstr>
      <vt:lpstr>Linear Actuators</vt:lpstr>
      <vt:lpstr>Linear Actuators</vt:lpstr>
      <vt:lpstr>Step Motor Driver</vt:lpstr>
      <vt:lpstr>Laser Break System</vt:lpstr>
      <vt:lpstr>Photodetector</vt:lpstr>
      <vt:lpstr>Photodiode</vt:lpstr>
      <vt:lpstr>Power Supply (Actuators)</vt:lpstr>
      <vt:lpstr>Power Supply (Raspberry Pi and Laser) </vt:lpstr>
      <vt:lpstr>Touch Screen Capacitive vs Resistive</vt:lpstr>
      <vt:lpstr>Touch Display</vt:lpstr>
      <vt:lpstr>Camera- Raspberry Pi Camera Module v2 </vt:lpstr>
      <vt:lpstr>Computer</vt:lpstr>
      <vt:lpstr>Schematic</vt:lpstr>
      <vt:lpstr>PCB</vt:lpstr>
      <vt:lpstr>Software </vt:lpstr>
      <vt:lpstr>Criteria for selecting a sensor</vt:lpstr>
      <vt:lpstr>Computer vision (OpenCV) Flowchart</vt:lpstr>
      <vt:lpstr>Work Distribution</vt:lpstr>
      <vt:lpstr>Project  Budget</vt:lpstr>
      <vt:lpstr>Challenges Encountered</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Automated Spotter</dc:title>
  <dc:creator>Christopher Weech</dc:creator>
  <cp:lastModifiedBy>Y.Y.Y Y.Y.Y</cp:lastModifiedBy>
  <cp:revision>1</cp:revision>
  <dcterms:created xsi:type="dcterms:W3CDTF">2020-06-09T11:44:52Z</dcterms:created>
  <dcterms:modified xsi:type="dcterms:W3CDTF">2020-07-20T04:02:56Z</dcterms:modified>
</cp:coreProperties>
</file>